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2"/>
  </p:notesMasterIdLst>
  <p:sldIdLst>
    <p:sldId id="256" r:id="rId2"/>
    <p:sldId id="323" r:id="rId3"/>
    <p:sldId id="257" r:id="rId4"/>
    <p:sldId id="258" r:id="rId5"/>
    <p:sldId id="259" r:id="rId6"/>
    <p:sldId id="324" r:id="rId7"/>
    <p:sldId id="325" r:id="rId8"/>
    <p:sldId id="347" r:id="rId9"/>
    <p:sldId id="264" r:id="rId10"/>
    <p:sldId id="289" r:id="rId11"/>
    <p:sldId id="260" r:id="rId12"/>
    <p:sldId id="326" r:id="rId13"/>
    <p:sldId id="261" r:id="rId14"/>
    <p:sldId id="262" r:id="rId15"/>
    <p:sldId id="263" r:id="rId16"/>
    <p:sldId id="265" r:id="rId17"/>
    <p:sldId id="327" r:id="rId18"/>
    <p:sldId id="267" r:id="rId19"/>
    <p:sldId id="266" r:id="rId20"/>
    <p:sldId id="328" r:id="rId21"/>
    <p:sldId id="348" r:id="rId22"/>
    <p:sldId id="349" r:id="rId23"/>
    <p:sldId id="350" r:id="rId24"/>
    <p:sldId id="335" r:id="rId25"/>
    <p:sldId id="268" r:id="rId26"/>
    <p:sldId id="269" r:id="rId27"/>
    <p:sldId id="346" r:id="rId28"/>
    <p:sldId id="345" r:id="rId29"/>
    <p:sldId id="271" r:id="rId30"/>
    <p:sldId id="272" r:id="rId31"/>
    <p:sldId id="273" r:id="rId32"/>
    <p:sldId id="275" r:id="rId33"/>
    <p:sldId id="274" r:id="rId34"/>
    <p:sldId id="276" r:id="rId35"/>
    <p:sldId id="351" r:id="rId36"/>
    <p:sldId id="277" r:id="rId37"/>
    <p:sldId id="278" r:id="rId38"/>
    <p:sldId id="352" r:id="rId39"/>
    <p:sldId id="279" r:id="rId40"/>
    <p:sldId id="283" r:id="rId41"/>
    <p:sldId id="280" r:id="rId42"/>
    <p:sldId id="281" r:id="rId43"/>
    <p:sldId id="353" r:id="rId44"/>
    <p:sldId id="330" r:id="rId45"/>
    <p:sldId id="282" r:id="rId46"/>
    <p:sldId id="331" r:id="rId47"/>
    <p:sldId id="332" r:id="rId48"/>
    <p:sldId id="333" r:id="rId49"/>
    <p:sldId id="334" r:id="rId50"/>
    <p:sldId id="293" r:id="rId51"/>
    <p:sldId id="291" r:id="rId52"/>
    <p:sldId id="292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05" r:id="rId65"/>
    <p:sldId id="306" r:id="rId66"/>
    <p:sldId id="307" r:id="rId67"/>
    <p:sldId id="308" r:id="rId68"/>
    <p:sldId id="309" r:id="rId69"/>
    <p:sldId id="310" r:id="rId70"/>
    <p:sldId id="311" r:id="rId71"/>
    <p:sldId id="312" r:id="rId72"/>
    <p:sldId id="313" r:id="rId73"/>
    <p:sldId id="314" r:id="rId74"/>
    <p:sldId id="315" r:id="rId75"/>
    <p:sldId id="316" r:id="rId76"/>
    <p:sldId id="317" r:id="rId77"/>
    <p:sldId id="318" r:id="rId78"/>
    <p:sldId id="320" r:id="rId79"/>
    <p:sldId id="321" r:id="rId80"/>
    <p:sldId id="322" r:id="rId81"/>
    <p:sldId id="336" r:id="rId82"/>
    <p:sldId id="337" r:id="rId83"/>
    <p:sldId id="338" r:id="rId84"/>
    <p:sldId id="339" r:id="rId85"/>
    <p:sldId id="340" r:id="rId86"/>
    <p:sldId id="342" r:id="rId87"/>
    <p:sldId id="341" r:id="rId88"/>
    <p:sldId id="344" r:id="rId89"/>
    <p:sldId id="343" r:id="rId90"/>
    <p:sldId id="354" r:id="rId9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E068B-E1AA-4D30-B1E8-8AC4B136427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8CAFE083-AF80-4AF5-877A-B7C7F5BA8CC2}">
      <dgm:prSet phldrT="[Текст]" custT="1"/>
      <dgm:spPr/>
      <dgm:t>
        <a:bodyPr/>
        <a:lstStyle/>
        <a:p>
          <a:r>
            <a:rPr lang="ru-RU" sz="2300" dirty="0" smtClean="0"/>
            <a:t>↑↑ </a:t>
          </a:r>
          <a:r>
            <a:rPr lang="en-US" sz="3000" dirty="0" smtClean="0"/>
            <a:t>serum indirect </a:t>
          </a:r>
          <a:r>
            <a:rPr lang="en-US" sz="3000" dirty="0" err="1" smtClean="0"/>
            <a:t>bilirubin</a:t>
          </a:r>
          <a:endParaRPr lang="ru-RU" sz="3000" dirty="0"/>
        </a:p>
      </dgm:t>
    </dgm:pt>
    <dgm:pt modelId="{21F944D6-7BB4-4B07-98BC-45EE836A73F5}" type="parTrans" cxnId="{F46BECC4-0AC3-46C2-8069-7541B4DD7262}">
      <dgm:prSet/>
      <dgm:spPr/>
      <dgm:t>
        <a:bodyPr/>
        <a:lstStyle/>
        <a:p>
          <a:endParaRPr lang="ru-RU"/>
        </a:p>
      </dgm:t>
    </dgm:pt>
    <dgm:pt modelId="{5E9D3D60-317D-40F2-987F-7B65A32A8B4B}" type="sibTrans" cxnId="{F46BECC4-0AC3-46C2-8069-7541B4DD7262}">
      <dgm:prSet/>
      <dgm:spPr/>
      <dgm:t>
        <a:bodyPr/>
        <a:lstStyle/>
        <a:p>
          <a:endParaRPr lang="ru-RU"/>
        </a:p>
      </dgm:t>
    </dgm:pt>
    <dgm:pt modelId="{8B2D1632-3121-4E90-9AF8-A15FBEE9C9A6}">
      <dgm:prSet phldrT="[Текст]" custT="1"/>
      <dgm:spPr/>
      <dgm:t>
        <a:bodyPr/>
        <a:lstStyle/>
        <a:p>
          <a:r>
            <a:rPr lang="en-US" sz="3000" dirty="0" err="1" smtClean="0"/>
            <a:t>Reticulo</a:t>
          </a:r>
          <a:r>
            <a:rPr lang="en-US" sz="3000" dirty="0" smtClean="0"/>
            <a:t>-</a:t>
          </a:r>
        </a:p>
        <a:p>
          <a:r>
            <a:rPr lang="en-US" sz="3000" dirty="0" err="1" smtClean="0"/>
            <a:t>cytosis</a:t>
          </a:r>
          <a:endParaRPr lang="ru-RU" sz="3000" dirty="0"/>
        </a:p>
      </dgm:t>
    </dgm:pt>
    <dgm:pt modelId="{A76D825D-B100-4516-B588-C38EB8F6D010}" type="parTrans" cxnId="{059243F3-2658-4D70-805F-1A455C2FDCB1}">
      <dgm:prSet/>
      <dgm:spPr/>
      <dgm:t>
        <a:bodyPr/>
        <a:lstStyle/>
        <a:p>
          <a:endParaRPr lang="ru-RU"/>
        </a:p>
      </dgm:t>
    </dgm:pt>
    <dgm:pt modelId="{EDDB103A-2B78-43CB-A575-CC5B84BBD992}" type="sibTrans" cxnId="{059243F3-2658-4D70-805F-1A455C2FDCB1}">
      <dgm:prSet/>
      <dgm:spPr/>
      <dgm:t>
        <a:bodyPr/>
        <a:lstStyle/>
        <a:p>
          <a:endParaRPr lang="ru-RU"/>
        </a:p>
      </dgm:t>
    </dgm:pt>
    <dgm:pt modelId="{6281DAD0-C9EA-46CD-A07A-A4240E82A80E}">
      <dgm:prSet phldrT="[Текст]" custT="1"/>
      <dgm:spPr/>
      <dgm:t>
        <a:bodyPr/>
        <a:lstStyle/>
        <a:p>
          <a:r>
            <a:rPr lang="en-US" sz="3000" dirty="0" smtClean="0"/>
            <a:t>Jaundice </a:t>
          </a:r>
          <a:endParaRPr lang="ru-RU" sz="3000" dirty="0"/>
        </a:p>
      </dgm:t>
    </dgm:pt>
    <dgm:pt modelId="{D6942562-5A3F-4F96-8616-82D09BB85A03}" type="parTrans" cxnId="{3B204F53-A5D7-4155-8327-14B586ECBF60}">
      <dgm:prSet/>
      <dgm:spPr/>
      <dgm:t>
        <a:bodyPr/>
        <a:lstStyle/>
        <a:p>
          <a:endParaRPr lang="ru-RU"/>
        </a:p>
      </dgm:t>
    </dgm:pt>
    <dgm:pt modelId="{8381E4F9-CF61-43DC-86D5-032ADBCF1726}" type="sibTrans" cxnId="{3B204F53-A5D7-4155-8327-14B586ECBF60}">
      <dgm:prSet/>
      <dgm:spPr/>
      <dgm:t>
        <a:bodyPr/>
        <a:lstStyle/>
        <a:p>
          <a:endParaRPr lang="ru-RU"/>
        </a:p>
      </dgm:t>
    </dgm:pt>
    <dgm:pt modelId="{133D9AC2-42A8-4B16-80E1-6D05905F9212}" type="pres">
      <dgm:prSet presAssocID="{642E068B-E1AA-4D30-B1E8-8AC4B1364277}" presName="compositeShape" presStyleCnt="0">
        <dgm:presLayoutVars>
          <dgm:chMax val="7"/>
          <dgm:dir/>
          <dgm:resizeHandles val="exact"/>
        </dgm:presLayoutVars>
      </dgm:prSet>
      <dgm:spPr/>
    </dgm:pt>
    <dgm:pt modelId="{910EF216-7090-489C-BAE8-1EBB64611088}" type="pres">
      <dgm:prSet presAssocID="{8CAFE083-AF80-4AF5-877A-B7C7F5BA8CC2}" presName="circ1" presStyleLbl="vennNode1" presStyleIdx="0" presStyleCnt="3"/>
      <dgm:spPr/>
      <dgm:t>
        <a:bodyPr/>
        <a:lstStyle/>
        <a:p>
          <a:endParaRPr lang="ru-RU"/>
        </a:p>
      </dgm:t>
    </dgm:pt>
    <dgm:pt modelId="{81134D4A-6428-43CC-A921-96617C8A4EE7}" type="pres">
      <dgm:prSet presAssocID="{8CAFE083-AF80-4AF5-877A-B7C7F5BA8CC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D81EDA-6C83-4755-8DD6-4CF6DDEBC503}" type="pres">
      <dgm:prSet presAssocID="{8B2D1632-3121-4E90-9AF8-A15FBEE9C9A6}" presName="circ2" presStyleLbl="vennNode1" presStyleIdx="1" presStyleCnt="3"/>
      <dgm:spPr/>
      <dgm:t>
        <a:bodyPr/>
        <a:lstStyle/>
        <a:p>
          <a:endParaRPr lang="ru-RU"/>
        </a:p>
      </dgm:t>
    </dgm:pt>
    <dgm:pt modelId="{06D4AE73-2D4C-4049-8201-27A19C8D97C0}" type="pres">
      <dgm:prSet presAssocID="{8B2D1632-3121-4E90-9AF8-A15FBEE9C9A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BB73AD-4048-4418-A496-B00F1107F49B}" type="pres">
      <dgm:prSet presAssocID="{6281DAD0-C9EA-46CD-A07A-A4240E82A80E}" presName="circ3" presStyleLbl="vennNode1" presStyleIdx="2" presStyleCnt="3"/>
      <dgm:spPr/>
      <dgm:t>
        <a:bodyPr/>
        <a:lstStyle/>
        <a:p>
          <a:endParaRPr lang="ru-RU"/>
        </a:p>
      </dgm:t>
    </dgm:pt>
    <dgm:pt modelId="{98F371B5-2D2B-4544-8577-FA207E278A4B}" type="pres">
      <dgm:prSet presAssocID="{6281DAD0-C9EA-46CD-A07A-A4240E82A80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CF979C-273F-4E2E-A73C-10E7E83BF86A}" type="presOf" srcId="{8B2D1632-3121-4E90-9AF8-A15FBEE9C9A6}" destId="{02D81EDA-6C83-4755-8DD6-4CF6DDEBC503}" srcOrd="0" destOrd="0" presId="urn:microsoft.com/office/officeart/2005/8/layout/venn1"/>
    <dgm:cxn modelId="{059243F3-2658-4D70-805F-1A455C2FDCB1}" srcId="{642E068B-E1AA-4D30-B1E8-8AC4B1364277}" destId="{8B2D1632-3121-4E90-9AF8-A15FBEE9C9A6}" srcOrd="1" destOrd="0" parTransId="{A76D825D-B100-4516-B588-C38EB8F6D010}" sibTransId="{EDDB103A-2B78-43CB-A575-CC5B84BBD992}"/>
    <dgm:cxn modelId="{75AA6C18-F760-4C75-8F93-7DF15EF51FDA}" type="presOf" srcId="{8B2D1632-3121-4E90-9AF8-A15FBEE9C9A6}" destId="{06D4AE73-2D4C-4049-8201-27A19C8D97C0}" srcOrd="1" destOrd="0" presId="urn:microsoft.com/office/officeart/2005/8/layout/venn1"/>
    <dgm:cxn modelId="{3B204F53-A5D7-4155-8327-14B586ECBF60}" srcId="{642E068B-E1AA-4D30-B1E8-8AC4B1364277}" destId="{6281DAD0-C9EA-46CD-A07A-A4240E82A80E}" srcOrd="2" destOrd="0" parTransId="{D6942562-5A3F-4F96-8616-82D09BB85A03}" sibTransId="{8381E4F9-CF61-43DC-86D5-032ADBCF1726}"/>
    <dgm:cxn modelId="{F46BECC4-0AC3-46C2-8069-7541B4DD7262}" srcId="{642E068B-E1AA-4D30-B1E8-8AC4B1364277}" destId="{8CAFE083-AF80-4AF5-877A-B7C7F5BA8CC2}" srcOrd="0" destOrd="0" parTransId="{21F944D6-7BB4-4B07-98BC-45EE836A73F5}" sibTransId="{5E9D3D60-317D-40F2-987F-7B65A32A8B4B}"/>
    <dgm:cxn modelId="{A82F0AEC-1CED-4482-AD74-4E70253E81FA}" type="presOf" srcId="{6281DAD0-C9EA-46CD-A07A-A4240E82A80E}" destId="{19BB73AD-4048-4418-A496-B00F1107F49B}" srcOrd="0" destOrd="0" presId="urn:microsoft.com/office/officeart/2005/8/layout/venn1"/>
    <dgm:cxn modelId="{566C4787-0565-4756-B840-925E5E50C419}" type="presOf" srcId="{8CAFE083-AF80-4AF5-877A-B7C7F5BA8CC2}" destId="{81134D4A-6428-43CC-A921-96617C8A4EE7}" srcOrd="1" destOrd="0" presId="urn:microsoft.com/office/officeart/2005/8/layout/venn1"/>
    <dgm:cxn modelId="{78D5F898-C588-435C-B0D1-2EAA1E008C25}" type="presOf" srcId="{642E068B-E1AA-4D30-B1E8-8AC4B1364277}" destId="{133D9AC2-42A8-4B16-80E1-6D05905F9212}" srcOrd="0" destOrd="0" presId="urn:microsoft.com/office/officeart/2005/8/layout/venn1"/>
    <dgm:cxn modelId="{350135C0-F1BE-4D41-9CEE-77DBCFA612DD}" type="presOf" srcId="{8CAFE083-AF80-4AF5-877A-B7C7F5BA8CC2}" destId="{910EF216-7090-489C-BAE8-1EBB64611088}" srcOrd="0" destOrd="0" presId="urn:microsoft.com/office/officeart/2005/8/layout/venn1"/>
    <dgm:cxn modelId="{5407C15E-83C7-4442-AD4C-01B9363E5B75}" type="presOf" srcId="{6281DAD0-C9EA-46CD-A07A-A4240E82A80E}" destId="{98F371B5-2D2B-4544-8577-FA207E278A4B}" srcOrd="1" destOrd="0" presId="urn:microsoft.com/office/officeart/2005/8/layout/venn1"/>
    <dgm:cxn modelId="{8C038222-73E1-45DB-9C79-F21DE91294A9}" type="presParOf" srcId="{133D9AC2-42A8-4B16-80E1-6D05905F9212}" destId="{910EF216-7090-489C-BAE8-1EBB64611088}" srcOrd="0" destOrd="0" presId="urn:microsoft.com/office/officeart/2005/8/layout/venn1"/>
    <dgm:cxn modelId="{6D9744B9-80F2-4A5C-B28B-5F0B6B03C961}" type="presParOf" srcId="{133D9AC2-42A8-4B16-80E1-6D05905F9212}" destId="{81134D4A-6428-43CC-A921-96617C8A4EE7}" srcOrd="1" destOrd="0" presId="urn:microsoft.com/office/officeart/2005/8/layout/venn1"/>
    <dgm:cxn modelId="{FE47862F-91AA-45C1-8909-594D1BE32D6A}" type="presParOf" srcId="{133D9AC2-42A8-4B16-80E1-6D05905F9212}" destId="{02D81EDA-6C83-4755-8DD6-4CF6DDEBC503}" srcOrd="2" destOrd="0" presId="urn:microsoft.com/office/officeart/2005/8/layout/venn1"/>
    <dgm:cxn modelId="{BA7C2C97-5932-45CB-8800-1C69CC601783}" type="presParOf" srcId="{133D9AC2-42A8-4B16-80E1-6D05905F9212}" destId="{06D4AE73-2D4C-4049-8201-27A19C8D97C0}" srcOrd="3" destOrd="0" presId="urn:microsoft.com/office/officeart/2005/8/layout/venn1"/>
    <dgm:cxn modelId="{A3DEE590-525E-45F6-BD3D-F2213E068ABC}" type="presParOf" srcId="{133D9AC2-42A8-4B16-80E1-6D05905F9212}" destId="{19BB73AD-4048-4418-A496-B00F1107F49B}" srcOrd="4" destOrd="0" presId="urn:microsoft.com/office/officeart/2005/8/layout/venn1"/>
    <dgm:cxn modelId="{CB635656-A344-4F4B-BDBB-EEEDB8480F66}" type="presParOf" srcId="{133D9AC2-42A8-4B16-80E1-6D05905F9212}" destId="{98F371B5-2D2B-4544-8577-FA207E278A4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18B98-AD9D-4A97-A08B-8E090A2D3F4D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49C82-4DE0-42CD-A5F8-A864789CA6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09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Intravascular Hemolysis</a:t>
            </a:r>
          </a:p>
          <a:p>
            <a:pPr eaLnBrk="1" hangingPunct="1"/>
            <a:endParaRPr lang="ru-RU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CEE4F-772A-4B4A-B1DE-7AA6679C1613}" type="slidenum">
              <a:rPr lang="en-US" smtClean="0"/>
              <a:pPr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87931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AA85B4-0C41-4863-BCF0-C7762485156D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86371" name="Rectangle 7"/>
          <p:cNvSpPr txBox="1">
            <a:spLocks noGrp="1" noChangeArrowheads="1"/>
          </p:cNvSpPr>
          <p:nvPr/>
        </p:nvSpPr>
        <p:spPr bwMode="auto">
          <a:xfrm>
            <a:off x="3884027" y="8685071"/>
            <a:ext cx="2972421" cy="45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14665"/>
            <a:fld id="{755E85CF-F61D-4A1B-ABEB-9B7A7743EB04}" type="slidenum">
              <a:rPr lang="en-US" sz="1200">
                <a:latin typeface="Calibri" pitchFamily="34" charset="0"/>
              </a:rPr>
              <a:pPr algn="r" defTabSz="914665"/>
              <a:t>43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186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u="sng" smtClean="0"/>
              <a:t>Hgb H disease = Alpha thalassemia intermedia </a:t>
            </a: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Deletion of three alpha genes, one normal gene (--/-α).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       	1.  	</a:t>
            </a:r>
            <a:r>
              <a:rPr lang="en-US" b="1" smtClean="0"/>
              <a:t>**</a:t>
            </a:r>
            <a:r>
              <a:rPr lang="en-US" smtClean="0"/>
              <a:t>Moderate decrease in α chains yields β chain excess.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	a. Produces Hemoglobin H - composed of β4, an unstable hemoglobin which precipitates in red cells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Heinz bodies.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	b. Rigid red cells with Heinz bodies are destroyed in spleen.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Lab findings: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	a.	</a:t>
            </a:r>
            <a:r>
              <a:rPr lang="en-US" b="1" smtClean="0"/>
              <a:t>MODERATE</a:t>
            </a:r>
            <a:r>
              <a:rPr lang="en-US" smtClean="0"/>
              <a:t> anemia - Hgb 8-9 g/dL, micro/hypo rbcs.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        		b.	Targets, basophilic stippling; chronic lifelong anemia.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	c.	Hemoglobin electrophoresis: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	▪Decreased hemoglobin A ~80%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	▪Hemoglobin H 4-30%; Bart's hgb in cord blood. </a:t>
            </a:r>
          </a:p>
        </p:txBody>
      </p:sp>
    </p:spTree>
    <p:extLst>
      <p:ext uri="{BB962C8B-B14F-4D97-AF65-F5344CB8AC3E}">
        <p14:creationId xmlns:p14="http://schemas.microsoft.com/office/powerpoint/2010/main" val="3881790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HA-</a:t>
            </a:r>
            <a:r>
              <a:rPr lang="en-US" dirty="0" err="1" smtClean="0"/>
              <a:t>haemolytic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anaemia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49C82-4DE0-42CD-A5F8-A864789CA65D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352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Case History</a:t>
            </a:r>
            <a:endParaRPr lang="ru-RU" smtClean="0">
              <a:solidFill>
                <a:srgbClr val="FFFF00"/>
              </a:solidFill>
            </a:endParaRPr>
          </a:p>
          <a:p>
            <a:pPr eaLnBrk="1" hangingPunct="1"/>
            <a:endParaRPr lang="ru-RU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11993F-A15A-4DED-9420-3C35375C45AD}" type="slidenum">
              <a:rPr lang="en-US" smtClean="0"/>
              <a:pPr/>
              <a:t>84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59138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Case History</a:t>
            </a:r>
            <a:endParaRPr lang="ru-RU" smtClean="0">
              <a:solidFill>
                <a:srgbClr val="FFFF00"/>
              </a:solidFill>
            </a:endParaRPr>
          </a:p>
          <a:p>
            <a:pPr eaLnBrk="1" hangingPunct="1"/>
            <a:endParaRPr lang="ru-RU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7549A-78FA-4D48-B0CC-ADE2774E55A2}" type="slidenum">
              <a:rPr lang="en-US" smtClean="0"/>
              <a:pPr/>
              <a:t>85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6867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Case History</a:t>
            </a:r>
            <a:endParaRPr lang="ru-RU" smtClean="0">
              <a:solidFill>
                <a:srgbClr val="FFFF00"/>
              </a:solidFill>
            </a:endParaRPr>
          </a:p>
          <a:p>
            <a:pPr eaLnBrk="1" hangingPunct="1"/>
            <a:endParaRPr lang="ru-RU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78C7BE-D5B0-4327-B558-28B777ADD920}" type="slidenum">
              <a:rPr lang="en-US" smtClean="0"/>
              <a:pPr/>
              <a:t>86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64126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Case History</a:t>
            </a:r>
            <a:endParaRPr lang="ru-RU" smtClean="0">
              <a:solidFill>
                <a:srgbClr val="FFFF00"/>
              </a:solidFill>
            </a:endParaRPr>
          </a:p>
          <a:p>
            <a:pPr eaLnBrk="1" hangingPunct="1"/>
            <a:endParaRPr lang="ru-RU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D8B53D-82CD-414D-B626-408FB718FFDA}" type="slidenum">
              <a:rPr lang="en-US" smtClean="0"/>
              <a:pPr/>
              <a:t>87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7309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Case History</a:t>
            </a:r>
            <a:endParaRPr lang="ru-RU" smtClean="0">
              <a:solidFill>
                <a:srgbClr val="FFFF00"/>
              </a:solidFill>
            </a:endParaRPr>
          </a:p>
          <a:p>
            <a:pPr eaLnBrk="1" hangingPunct="1"/>
            <a:endParaRPr lang="ru-RU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FE2B9C-4F66-4D5F-B578-298013CB08E9}" type="slidenum">
              <a:rPr lang="en-US" smtClean="0"/>
              <a:pPr/>
              <a:t>88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0853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Case History</a:t>
            </a:r>
            <a:endParaRPr lang="ru-RU" smtClean="0">
              <a:solidFill>
                <a:srgbClr val="FFFF00"/>
              </a:solidFill>
            </a:endParaRPr>
          </a:p>
          <a:p>
            <a:pPr eaLnBrk="1" hangingPunct="1"/>
            <a:endParaRPr lang="ru-RU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7EEB5E-882E-44A1-B668-9BD6ADAE6DB9}" type="slidenum">
              <a:rPr lang="en-US" smtClean="0"/>
              <a:pPr/>
              <a:t>89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48243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Extravascular Hemolysis</a:t>
            </a:r>
          </a:p>
          <a:p>
            <a:pPr eaLnBrk="1" hangingPunct="1"/>
            <a:endParaRPr lang="ru-RU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CA5A4-B8CD-4EEC-A125-7330E513C8BC}" type="slidenum">
              <a:rPr lang="en-US" smtClean="0"/>
              <a:pPr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2228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6C7E4E-C7D7-4BC4-AB64-E881757926D4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03779" name="Rectangle 7"/>
          <p:cNvSpPr txBox="1">
            <a:spLocks noGrp="1" noChangeArrowheads="1"/>
          </p:cNvSpPr>
          <p:nvPr/>
        </p:nvSpPr>
        <p:spPr bwMode="auto">
          <a:xfrm>
            <a:off x="3884027" y="8685071"/>
            <a:ext cx="2972421" cy="45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14665"/>
            <a:fld id="{2C65368E-DB6D-4897-A7CD-91584AC84AD6}" type="slidenum">
              <a:rPr lang="en-US" sz="1200">
                <a:latin typeface="Calibri" pitchFamily="34" charset="0"/>
              </a:rPr>
              <a:pPr algn="r" defTabSz="914665"/>
              <a:t>21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203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b="1" u="sng" smtClean="0"/>
              <a:t>Hereditary Elliptocytosis/Ovalocytosis</a:t>
            </a:r>
            <a:r>
              <a:rPr lang="en-US" smtClean="0"/>
              <a:t> ‑ autosomal dominant.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	1.  	Characterized by greater than 25% </a:t>
            </a:r>
            <a:r>
              <a:rPr lang="en-US" b="1" smtClean="0"/>
              <a:t>ovalocytes</a:t>
            </a:r>
            <a:r>
              <a:rPr lang="en-US" smtClean="0"/>
              <a:t> on the smear.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     	2.	Membrane defect - </a:t>
            </a:r>
            <a:r>
              <a:rPr lang="en-US" u="sng" smtClean="0"/>
              <a:t>polarization of cholesterol or hemoglobin at ends rather than around  pallor and increased sodium </a:t>
            </a:r>
            <a:r>
              <a:rPr lang="en-US" smtClean="0"/>
              <a:t>		</a:t>
            </a:r>
            <a:r>
              <a:rPr lang="en-US" u="sng" smtClean="0"/>
              <a:t>permeability</a:t>
            </a:r>
            <a:r>
              <a:rPr lang="en-US" smtClean="0"/>
              <a:t>.  Abnormal shape occurs in the mature RBC.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3.  	Most persons are asymptomatic with no anemia due to normal RBC lifespan.  Normal Osmotic Fragility test.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4.  	10‑15% develop a mild hemolytic anemia due to decreased RBC lifespan. Increased Osmotic Fragility test, increased 		retics.  May treat with splenectomy if severe.  [May be related to Hereditary pyropoikilocytosis.]</a:t>
            </a:r>
          </a:p>
        </p:txBody>
      </p:sp>
    </p:spTree>
    <p:extLst>
      <p:ext uri="{BB962C8B-B14F-4D97-AF65-F5344CB8AC3E}">
        <p14:creationId xmlns:p14="http://schemas.microsoft.com/office/powerpoint/2010/main" val="888044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3C08E4-2BB4-4036-B79D-AF7C2AEA8B17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04803" name="Rectangle 7"/>
          <p:cNvSpPr txBox="1">
            <a:spLocks noGrp="1" noChangeArrowheads="1"/>
          </p:cNvSpPr>
          <p:nvPr/>
        </p:nvSpPr>
        <p:spPr bwMode="auto">
          <a:xfrm>
            <a:off x="3884027" y="8685071"/>
            <a:ext cx="2972421" cy="45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14665"/>
            <a:fld id="{F64EE79F-F6AA-49BE-85EC-1189253EE262}" type="slidenum">
              <a:rPr lang="en-US" sz="1200">
                <a:latin typeface="Calibri" pitchFamily="34" charset="0"/>
              </a:rPr>
              <a:pPr algn="r" defTabSz="914665"/>
              <a:t>22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204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b="1" u="sng" smtClean="0"/>
              <a:t>Hereditary Stomatocytosis</a:t>
            </a:r>
            <a:r>
              <a:rPr lang="en-US" smtClean="0"/>
              <a:t> ‑ group of inherited types.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1.  	Characterized by 20‑30% </a:t>
            </a:r>
            <a:r>
              <a:rPr lang="en-US" b="1" smtClean="0"/>
              <a:t>stomatocytes</a:t>
            </a:r>
            <a:r>
              <a:rPr lang="en-US" smtClean="0"/>
              <a:t> on the smear.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2.	Membrane defect - </a:t>
            </a:r>
            <a:r>
              <a:rPr lang="en-US" u="sng" smtClean="0"/>
              <a:t>abnormal permeability to sodium and potassium</a:t>
            </a:r>
            <a:r>
              <a:rPr lang="en-US" smtClean="0"/>
              <a:t> cause swelling.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3.  	Great variability in inherited types resulting in mild to severe hemolytic anemia.  Increased Osmotic fragility test, 		increased retics.  May remove spleen.</a:t>
            </a:r>
          </a:p>
        </p:txBody>
      </p:sp>
    </p:spTree>
    <p:extLst>
      <p:ext uri="{BB962C8B-B14F-4D97-AF65-F5344CB8AC3E}">
        <p14:creationId xmlns:p14="http://schemas.microsoft.com/office/powerpoint/2010/main" val="533217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8C973-9F9D-4E50-B318-E98C1F89DFA9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05827" name="Rectangle 7"/>
          <p:cNvSpPr txBox="1">
            <a:spLocks noGrp="1" noChangeArrowheads="1"/>
          </p:cNvSpPr>
          <p:nvPr/>
        </p:nvSpPr>
        <p:spPr bwMode="auto">
          <a:xfrm>
            <a:off x="3884027" y="8685071"/>
            <a:ext cx="2972421" cy="45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14665"/>
            <a:fld id="{A10ECA5B-20D8-4A78-9043-ED06916D277D}" type="slidenum">
              <a:rPr lang="en-US" sz="1200">
                <a:latin typeface="Calibri" pitchFamily="34" charset="0"/>
              </a:rPr>
              <a:pPr algn="r" defTabSz="914665"/>
              <a:t>23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205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b="1" u="sng" smtClean="0"/>
              <a:t>Hereditary Acanthocytosis</a:t>
            </a:r>
            <a:r>
              <a:rPr lang="en-US" u="sng" smtClean="0"/>
              <a:t> = Abetalipoproteinemia</a:t>
            </a:r>
            <a:r>
              <a:rPr lang="en-US" smtClean="0"/>
              <a:t> – autosomal recessive inheritance. [abeta = no beta lipid transport proteins]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        	1.  	Characterized by numerous </a:t>
            </a:r>
            <a:r>
              <a:rPr lang="en-US" b="1" smtClean="0"/>
              <a:t>acanthocytes</a:t>
            </a:r>
            <a:r>
              <a:rPr lang="en-US" smtClean="0"/>
              <a:t> on smear.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		2.	Defect – </a:t>
            </a:r>
            <a:r>
              <a:rPr lang="en-US" u="sng" smtClean="0"/>
              <a:t>often increased cholesterol in membrane due to abnormal plasma lipids</a:t>
            </a:r>
            <a:r>
              <a:rPr lang="en-US" smtClean="0"/>
              <a:t>.        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        	3.  	Mild anemia, normal Osmotic Fragility test.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	4.  	Serum contains no Beta lipoprotein to transport lipids. 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	5.  	Neurological and retinal abnormalities; impaired fat absorption.</a:t>
            </a:r>
          </a:p>
        </p:txBody>
      </p:sp>
    </p:spTree>
    <p:extLst>
      <p:ext uri="{BB962C8B-B14F-4D97-AF65-F5344CB8AC3E}">
        <p14:creationId xmlns:p14="http://schemas.microsoft.com/office/powerpoint/2010/main" val="793022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F0D79F-3965-4F4E-BE48-B0B1C4108DFE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178179" name="Rectangle 7"/>
          <p:cNvSpPr txBox="1">
            <a:spLocks noGrp="1" noChangeArrowheads="1"/>
          </p:cNvSpPr>
          <p:nvPr/>
        </p:nvSpPr>
        <p:spPr bwMode="auto">
          <a:xfrm>
            <a:off x="3884027" y="8685071"/>
            <a:ext cx="2972421" cy="45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14665"/>
            <a:fld id="{364E80B4-1734-4343-B787-AF97ECB8E316}" type="slidenum">
              <a:rPr lang="en-US" sz="1200">
                <a:latin typeface="Calibri" pitchFamily="34" charset="0"/>
              </a:rPr>
              <a:pPr algn="r" defTabSz="914665"/>
              <a:t>35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178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5148" indent="-225148">
              <a:spcBef>
                <a:spcPct val="0"/>
              </a:spcBef>
            </a:pPr>
            <a:r>
              <a:rPr lang="en-US" b="1" dirty="0" err="1" smtClean="0"/>
              <a:t>Thalassemias</a:t>
            </a:r>
            <a:r>
              <a:rPr lang="en-US" dirty="0" smtClean="0"/>
              <a:t> - Quantitative defect</a:t>
            </a:r>
          </a:p>
          <a:p>
            <a:pPr marL="675444" lvl="1" indent="-225148">
              <a:spcBef>
                <a:spcPct val="0"/>
              </a:spcBef>
            </a:pPr>
            <a:r>
              <a:rPr lang="en-US" dirty="0" smtClean="0"/>
              <a:t>Group of </a:t>
            </a:r>
            <a:r>
              <a:rPr lang="en-US" u="sng" dirty="0" smtClean="0"/>
              <a:t>inherited</a:t>
            </a:r>
            <a:r>
              <a:rPr lang="en-US" dirty="0" smtClean="0"/>
              <a:t> disorders in which </a:t>
            </a:r>
            <a:r>
              <a:rPr lang="en-US" dirty="0" err="1" smtClean="0"/>
              <a:t>globin</a:t>
            </a:r>
            <a:r>
              <a:rPr lang="en-US" dirty="0" smtClean="0"/>
              <a:t> chains of </a:t>
            </a:r>
            <a:r>
              <a:rPr lang="en-US" u="sng" dirty="0" smtClean="0"/>
              <a:t>normal structure</a:t>
            </a:r>
            <a:r>
              <a:rPr lang="en-US" dirty="0" smtClean="0"/>
              <a:t> are produced but the production rate of one type of chain is diminished....●</a:t>
            </a:r>
            <a:r>
              <a:rPr lang="en-US" b="1" dirty="0" smtClean="0"/>
              <a:t> decreased </a:t>
            </a:r>
            <a:r>
              <a:rPr lang="en-US" b="1" dirty="0" err="1" smtClean="0"/>
              <a:t>globin</a:t>
            </a:r>
            <a:r>
              <a:rPr lang="en-US" b="1" dirty="0" smtClean="0"/>
              <a:t> chain synthesis</a:t>
            </a:r>
            <a:r>
              <a:rPr lang="en-US" dirty="0" smtClean="0"/>
              <a:t>.  All </a:t>
            </a:r>
            <a:r>
              <a:rPr lang="en-US" dirty="0" err="1" smtClean="0"/>
              <a:t>thalassemias</a:t>
            </a:r>
            <a:r>
              <a:rPr lang="en-US" dirty="0" smtClean="0"/>
              <a:t> are characterized by </a:t>
            </a:r>
            <a:r>
              <a:rPr lang="en-US" dirty="0" err="1" smtClean="0"/>
              <a:t>microcytic</a:t>
            </a:r>
            <a:r>
              <a:rPr lang="en-US" dirty="0" smtClean="0"/>
              <a:t>/</a:t>
            </a:r>
            <a:r>
              <a:rPr lang="en-US" dirty="0" err="1" smtClean="0"/>
              <a:t>hypochromic</a:t>
            </a:r>
            <a:r>
              <a:rPr lang="en-US" dirty="0" smtClean="0"/>
              <a:t> </a:t>
            </a:r>
            <a:r>
              <a:rPr lang="en-US" dirty="0" err="1" smtClean="0"/>
              <a:t>rbc's</a:t>
            </a:r>
            <a:r>
              <a:rPr lang="en-US" dirty="0" smtClean="0"/>
              <a:t> and </a:t>
            </a:r>
            <a:r>
              <a:rPr lang="en-US" u="sng" dirty="0" smtClean="0"/>
              <a:t>target</a:t>
            </a:r>
            <a:r>
              <a:rPr lang="en-US" dirty="0" smtClean="0"/>
              <a:t> </a:t>
            </a:r>
            <a:r>
              <a:rPr lang="en-US" u="sng" dirty="0" smtClean="0"/>
              <a:t>cells</a:t>
            </a:r>
            <a:r>
              <a:rPr lang="en-US" dirty="0" smtClean="0"/>
              <a:t>.   </a:t>
            </a:r>
          </a:p>
          <a:p>
            <a:pPr marL="225148" indent="-225148">
              <a:spcBef>
                <a:spcPct val="0"/>
              </a:spcBef>
            </a:pPr>
            <a:r>
              <a:rPr lang="en-US" dirty="0" smtClean="0"/>
              <a:t>NOTE:  </a:t>
            </a:r>
            <a:r>
              <a:rPr lang="en-US" dirty="0" err="1" smtClean="0"/>
              <a:t>Hemoglobinopathies</a:t>
            </a:r>
            <a:r>
              <a:rPr lang="en-US" dirty="0" smtClean="0"/>
              <a:t> - presence of variant </a:t>
            </a:r>
            <a:r>
              <a:rPr lang="en-US" dirty="0" err="1" smtClean="0"/>
              <a:t>hemoglobins</a:t>
            </a:r>
            <a:r>
              <a:rPr lang="en-US" dirty="0" smtClean="0"/>
              <a:t> (e.g. </a:t>
            </a:r>
            <a:r>
              <a:rPr lang="en-US" dirty="0" err="1" smtClean="0"/>
              <a:t>Hgb</a:t>
            </a:r>
            <a:r>
              <a:rPr lang="en-US" dirty="0" smtClean="0"/>
              <a:t> S) due to production of </a:t>
            </a:r>
            <a:r>
              <a:rPr lang="en-US" dirty="0" err="1" smtClean="0"/>
              <a:t>globin</a:t>
            </a:r>
            <a:r>
              <a:rPr lang="en-US" dirty="0" smtClean="0"/>
              <a:t> chains with </a:t>
            </a:r>
            <a:r>
              <a:rPr lang="en-US" u="sng" dirty="0" smtClean="0"/>
              <a:t>abnormal</a:t>
            </a:r>
            <a:r>
              <a:rPr lang="en-US" dirty="0" smtClean="0"/>
              <a:t> </a:t>
            </a:r>
            <a:r>
              <a:rPr lang="en-US" u="sng" dirty="0" smtClean="0"/>
              <a:t>structure</a:t>
            </a:r>
            <a:r>
              <a:rPr lang="en-US" dirty="0" smtClean="0"/>
              <a:t>…..a qualitative defect.</a:t>
            </a:r>
          </a:p>
          <a:p>
            <a:pPr marL="225148" indent="-225148">
              <a:spcBef>
                <a:spcPct val="0"/>
              </a:spcBef>
            </a:pPr>
            <a:r>
              <a:rPr lang="en-US" dirty="0" smtClean="0"/>
              <a:t>B.	</a:t>
            </a:r>
            <a:r>
              <a:rPr lang="en-US" dirty="0" err="1" smtClean="0"/>
              <a:t>Thalassemias</a:t>
            </a:r>
            <a:r>
              <a:rPr lang="en-US" dirty="0" smtClean="0"/>
              <a:t> are genetic mutations classified according to the particular </a:t>
            </a:r>
            <a:r>
              <a:rPr lang="en-US" dirty="0" err="1" smtClean="0"/>
              <a:t>globin</a:t>
            </a:r>
            <a:r>
              <a:rPr lang="en-US" dirty="0" smtClean="0"/>
              <a:t> chain whose synthesis is suppressed.	</a:t>
            </a:r>
          </a:p>
          <a:p>
            <a:pPr marL="225148" indent="-225148">
              <a:spcBef>
                <a:spcPct val="0"/>
              </a:spcBef>
            </a:pPr>
            <a:r>
              <a:rPr lang="en-US" dirty="0" smtClean="0"/>
              <a:t>	1. 	Impaired beta chain synthesis = Beta </a:t>
            </a:r>
            <a:r>
              <a:rPr lang="en-US" dirty="0" err="1" smtClean="0"/>
              <a:t>thalassemias</a:t>
            </a:r>
            <a:r>
              <a:rPr lang="en-US" dirty="0" smtClean="0"/>
              <a:t> and impaired alpha chain synthesis = Alpha </a:t>
            </a:r>
            <a:r>
              <a:rPr lang="en-US" dirty="0" err="1" smtClean="0"/>
              <a:t>thalassemias</a:t>
            </a:r>
            <a:endParaRPr lang="en-US" dirty="0" smtClean="0"/>
          </a:p>
          <a:p>
            <a:pPr marL="225148" indent="-225148">
              <a:spcBef>
                <a:spcPct val="0"/>
              </a:spcBef>
            </a:pPr>
            <a:r>
              <a:rPr lang="en-US" dirty="0" smtClean="0"/>
              <a:t>	2.	Occurs in Greek/Italian (beta), Asian (alpha) and African (both) ancestries. </a:t>
            </a:r>
          </a:p>
        </p:txBody>
      </p:sp>
    </p:spTree>
    <p:extLst>
      <p:ext uri="{BB962C8B-B14F-4D97-AF65-F5344CB8AC3E}">
        <p14:creationId xmlns:p14="http://schemas.microsoft.com/office/powerpoint/2010/main" val="228581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BM – bone</a:t>
            </a:r>
            <a:r>
              <a:rPr lang="en-US" baseline="0" dirty="0" smtClean="0"/>
              <a:t> marrow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49C82-4DE0-42CD-A5F8-A864789CA65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945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A92229-3615-4D27-A4B0-BB617E38E547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83299" name="Rectangle 7"/>
          <p:cNvSpPr txBox="1">
            <a:spLocks noGrp="1" noChangeArrowheads="1"/>
          </p:cNvSpPr>
          <p:nvPr/>
        </p:nvSpPr>
        <p:spPr bwMode="auto">
          <a:xfrm>
            <a:off x="3884027" y="8685071"/>
            <a:ext cx="2972421" cy="45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14665"/>
            <a:fld id="{F8BD8443-7302-468C-A40B-0FE851E9C390}" type="slidenum">
              <a:rPr lang="en-US" sz="1200">
                <a:latin typeface="Calibri" pitchFamily="34" charset="0"/>
              </a:rPr>
              <a:pPr algn="r" defTabSz="914665"/>
              <a:t>38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183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Bone marrow: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   	Hypercellular due to ↑ RBC precursors; low M:E ratio; increased storage iron.    	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Treatment: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	Used to rarely reach adulthood but therapy has improved. 			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	a.	Transfusion dependent (causes dimorphic blood picture).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    	b.	Splenectomy (~4yo) – to keep rigid red cells circulating longer.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	        	c.	Iron chelating agents given to help iron overload problem.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97010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(У них окрашенная периферия, и на фоне светлой центральной части небольшой более темный сферический участок. </a:t>
            </a:r>
            <a:r>
              <a:rPr lang="ru-RU" dirty="0" err="1" smtClean="0"/>
              <a:t>Кодоциты</a:t>
            </a:r>
            <a:r>
              <a:rPr lang="ru-RU" dirty="0" smtClean="0"/>
              <a:t> характерны для альфа- и </a:t>
            </a:r>
            <a:r>
              <a:rPr lang="ru-RU" dirty="0" err="1" smtClean="0"/>
              <a:t>бета-талассемии</a:t>
            </a:r>
            <a:r>
              <a:rPr lang="ru-RU" dirty="0" smtClean="0"/>
              <a:t>, </a:t>
            </a:r>
            <a:r>
              <a:rPr lang="ru-RU" dirty="0" err="1" smtClean="0"/>
              <a:t>гемоглобинопатии</a:t>
            </a:r>
            <a:r>
              <a:rPr lang="ru-RU" dirty="0" smtClean="0"/>
              <a:t> С и S, свинцовой интоксикации, болезней печени, при длительной механической и </a:t>
            </a:r>
            <a:r>
              <a:rPr lang="ru-RU" dirty="0" err="1" smtClean="0"/>
              <a:t>обструктивной</a:t>
            </a:r>
            <a:r>
              <a:rPr lang="ru-RU" dirty="0" smtClean="0"/>
              <a:t> желтухе)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49C82-4DE0-42CD-A5F8-A864789CA65D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851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0481-050C-4C71-9D5A-7BBB4E12825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5E19-723B-4802-A9D6-F986DCB66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0481-050C-4C71-9D5A-7BBB4E12825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5E19-723B-4802-A9D6-F986DCB66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0481-050C-4C71-9D5A-7BBB4E12825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5E19-723B-4802-A9D6-F986DCB66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0481-050C-4C71-9D5A-7BBB4E12825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5E19-723B-4802-A9D6-F986DCB66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0481-050C-4C71-9D5A-7BBB4E12825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5E19-723B-4802-A9D6-F986DCB66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0481-050C-4C71-9D5A-7BBB4E12825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5E19-723B-4802-A9D6-F986DCB66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0481-050C-4C71-9D5A-7BBB4E12825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5E19-723B-4802-A9D6-F986DCB66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0481-050C-4C71-9D5A-7BBB4E12825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5E19-723B-4802-A9D6-F986DCB66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0481-050C-4C71-9D5A-7BBB4E12825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5E19-723B-4802-A9D6-F986DCB66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0481-050C-4C71-9D5A-7BBB4E12825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5E19-723B-4802-A9D6-F986DCB66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0481-050C-4C71-9D5A-7BBB4E12825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A0B5E19-723B-4802-A9D6-F986DCB660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480481-050C-4C71-9D5A-7BBB4E12825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A0B5E19-723B-4802-A9D6-F986DCB660F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005064"/>
            <a:ext cx="8071048" cy="1656184"/>
          </a:xfrm>
        </p:spPr>
        <p:txBody>
          <a:bodyPr/>
          <a:lstStyle/>
          <a:p>
            <a:pPr algn="ctr"/>
            <a:r>
              <a:rPr lang="en-US" sz="6600" dirty="0" err="1" smtClean="0">
                <a:solidFill>
                  <a:srgbClr val="C00000"/>
                </a:solidFill>
              </a:rPr>
              <a:t>Haemolytic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anaemias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4338" name="Picture 2" descr="https://www.medmoon.ru/assets/images/bolezni/kolichestvo_eritrocitov_v_kro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128792" cy="381642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5696" y="5805264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2">
                    <a:lumMod val="10000"/>
                  </a:schemeClr>
                </a:solidFill>
              </a:rPr>
              <a:t>Professor of the Department internal diseases </a:t>
            </a:r>
            <a:endParaRPr lang="ru-RU" dirty="0">
              <a:solidFill>
                <a:schemeClr val="accent2">
                  <a:lumMod val="10000"/>
                </a:schemeClr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accent2">
                    <a:lumMod val="10000"/>
                  </a:schemeClr>
                </a:solidFill>
              </a:rPr>
              <a:t>Liskova</a:t>
            </a:r>
            <a:r>
              <a:rPr lang="en-US" dirty="0"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10000"/>
                  </a:schemeClr>
                </a:solidFill>
              </a:rPr>
              <a:t>Yu.V</a:t>
            </a:r>
            <a:r>
              <a:rPr lang="en-US" dirty="0">
                <a:solidFill>
                  <a:schemeClr val="accent2">
                    <a:lumMod val="10000"/>
                  </a:schemeClr>
                </a:solidFill>
              </a:rPr>
              <a:t>.</a:t>
            </a:r>
            <a:endParaRPr lang="en-US" dirty="0">
              <a:solidFill>
                <a:schemeClr val="accent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76256" y="6525344"/>
            <a:ext cx="2087431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/>
              <a:t>Долгов В.В., </a:t>
            </a:r>
            <a:r>
              <a:rPr lang="ru-RU" sz="1000" dirty="0" err="1" smtClean="0"/>
              <a:t>Луговская</a:t>
            </a:r>
            <a:r>
              <a:rPr lang="ru-RU" sz="1000" dirty="0" smtClean="0"/>
              <a:t> С.А. 2001.</a:t>
            </a:r>
            <a:endParaRPr lang="ru-RU" sz="1000" dirty="0"/>
          </a:p>
        </p:txBody>
      </p:sp>
      <p:graphicFrame>
        <p:nvGraphicFramePr>
          <p:cNvPr id="4" name="Содержимое 8"/>
          <p:cNvGraphicFramePr>
            <a:graphicFrameLocks noGrp="1"/>
          </p:cNvGraphicFramePr>
          <p:nvPr>
            <p:ph idx="1"/>
          </p:nvPr>
        </p:nvGraphicFramePr>
        <p:xfrm>
          <a:off x="1" y="0"/>
          <a:ext cx="9144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53372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Haemolysis</a:t>
                      </a:r>
                      <a:r>
                        <a:rPr lang="en-US" baseline="0" dirty="0" smtClean="0"/>
                        <a:t> signs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Intravascular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Extravascular</a:t>
                      </a:r>
                      <a:r>
                        <a:rPr lang="en-US" dirty="0" smtClean="0"/>
                        <a:t> </a:t>
                      </a:r>
                      <a:endParaRPr lang="ru-RU" dirty="0"/>
                    </a:p>
                  </a:txBody>
                  <a:tcPr/>
                </a:tc>
              </a:tr>
              <a:tr h="53372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Haemolysis</a:t>
                      </a:r>
                      <a:r>
                        <a:rPr lang="en-US" baseline="0" dirty="0" smtClean="0"/>
                        <a:t> l</a:t>
                      </a:r>
                      <a:r>
                        <a:rPr lang="en-US" dirty="0" smtClean="0"/>
                        <a:t>ocalization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Blood vessels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</a:t>
                      </a:r>
                      <a:endParaRPr lang="ru-RU" dirty="0"/>
                    </a:p>
                  </a:txBody>
                  <a:tcPr/>
                </a:tc>
              </a:tr>
              <a:tr h="92122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Pathogenetic</a:t>
                      </a:r>
                      <a:r>
                        <a:rPr lang="en-US" dirty="0" smtClean="0"/>
                        <a:t> factor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Haemolysins</a:t>
                      </a:r>
                      <a:r>
                        <a:rPr lang="en-US" dirty="0" smtClean="0"/>
                        <a:t>, enzyme defect of RBCs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RBCs</a:t>
                      </a:r>
                      <a:r>
                        <a:rPr lang="en-US" baseline="0" dirty="0" smtClean="0"/>
                        <a:t> form anomalies</a:t>
                      </a:r>
                      <a:endParaRPr lang="ru-RU" dirty="0"/>
                    </a:p>
                  </a:txBody>
                  <a:tcPr/>
                </a:tc>
              </a:tr>
              <a:tr h="921225">
                <a:tc>
                  <a:txBody>
                    <a:bodyPr/>
                    <a:lstStyle/>
                    <a:p>
                      <a:r>
                        <a:rPr lang="en-US" dirty="0" smtClean="0"/>
                        <a:t>Liver</a:t>
                      </a:r>
                      <a:r>
                        <a:rPr lang="en-US" baseline="0" dirty="0" smtClean="0"/>
                        <a:t> and spleen enlargement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Insignificant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Significant </a:t>
                      </a:r>
                      <a:endParaRPr lang="ru-RU" dirty="0"/>
                    </a:p>
                  </a:txBody>
                  <a:tcPr/>
                </a:tc>
              </a:tr>
              <a:tr h="1316034">
                <a:tc>
                  <a:txBody>
                    <a:bodyPr/>
                    <a:lstStyle/>
                    <a:p>
                      <a:r>
                        <a:rPr lang="en-US" dirty="0" smtClean="0"/>
                        <a:t>RBCs</a:t>
                      </a:r>
                      <a:r>
                        <a:rPr lang="en-US" baseline="0" dirty="0" smtClean="0"/>
                        <a:t> m</a:t>
                      </a:r>
                      <a:r>
                        <a:rPr lang="en-US" dirty="0" smtClean="0"/>
                        <a:t>orphology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Anisocytosis</a:t>
                      </a:r>
                      <a:r>
                        <a:rPr lang="en-US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Microspherocytosis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elliptocytes</a:t>
                      </a:r>
                      <a:r>
                        <a:rPr lang="en-US" dirty="0" smtClean="0"/>
                        <a:t>, target-cells,</a:t>
                      </a:r>
                      <a:r>
                        <a:rPr lang="en-US" baseline="0" dirty="0" smtClean="0"/>
                        <a:t> sickle cells, etc.</a:t>
                      </a:r>
                      <a:endParaRPr lang="ru-RU" dirty="0"/>
                    </a:p>
                  </a:txBody>
                  <a:tcPr/>
                </a:tc>
              </a:tr>
              <a:tr h="92122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Haemosiderosis</a:t>
                      </a:r>
                      <a:r>
                        <a:rPr lang="en-US" dirty="0" smtClean="0"/>
                        <a:t> localization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Kidney tubules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Spleen, liver, bon marrow</a:t>
                      </a:r>
                      <a:endParaRPr lang="ru-RU" dirty="0"/>
                    </a:p>
                  </a:txBody>
                  <a:tcPr/>
                </a:tc>
              </a:tr>
              <a:tr h="1710844">
                <a:tc>
                  <a:txBody>
                    <a:bodyPr/>
                    <a:lstStyle/>
                    <a:p>
                      <a:r>
                        <a:rPr lang="en-US" dirty="0" smtClean="0"/>
                        <a:t>Lab signs of </a:t>
                      </a:r>
                      <a:r>
                        <a:rPr lang="en-US" dirty="0" err="1" smtClean="0"/>
                        <a:t>haemolysis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Haemoglobinemia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Haemoglobinuria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Hemosiderinuria</a:t>
                      </a:r>
                      <a:r>
                        <a:rPr lang="en-US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Hyperbilirubinemia</a:t>
                      </a:r>
                      <a:r>
                        <a:rPr lang="en-US" dirty="0" smtClean="0"/>
                        <a:t>, </a:t>
                      </a:r>
                    </a:p>
                    <a:p>
                      <a:r>
                        <a:rPr lang="en-US" dirty="0" smtClean="0"/>
                        <a:t>High </a:t>
                      </a:r>
                      <a:r>
                        <a:rPr lang="en-US" dirty="0" err="1" smtClean="0"/>
                        <a:t>stercobilin</a:t>
                      </a:r>
                      <a:r>
                        <a:rPr lang="en-US" dirty="0" smtClean="0"/>
                        <a:t> in </a:t>
                      </a:r>
                      <a:r>
                        <a:rPr lang="en-US" dirty="0" err="1" smtClean="0"/>
                        <a:t>faeces</a:t>
                      </a:r>
                      <a:r>
                        <a:rPr lang="en-US" dirty="0" smtClean="0"/>
                        <a:t> and </a:t>
                      </a:r>
                      <a:r>
                        <a:rPr lang="en-US" dirty="0" err="1" smtClean="0"/>
                        <a:t>urobilin</a:t>
                      </a:r>
                      <a:r>
                        <a:rPr lang="en-US" dirty="0" smtClean="0"/>
                        <a:t> in urea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64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Membrane defects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Inherited </a:t>
            </a:r>
          </a:p>
          <a:p>
            <a:r>
              <a:rPr lang="en-US" dirty="0" smtClean="0"/>
              <a:t>Altered red cell shape</a:t>
            </a:r>
          </a:p>
          <a:p>
            <a:r>
              <a:rPr lang="en-US" dirty="0" smtClean="0"/>
              <a:t>Low red cell plasticity</a:t>
            </a:r>
          </a:p>
          <a:p>
            <a:r>
              <a:rPr lang="en-US" dirty="0" smtClean="0"/>
              <a:t>Early red cell death in organs with high number of  phagocytes</a:t>
            </a:r>
            <a:r>
              <a:rPr lang="ru-RU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b="1" dirty="0" smtClean="0"/>
              <a:t>PNH</a:t>
            </a:r>
            <a:r>
              <a:rPr lang="en-US" dirty="0" smtClean="0"/>
              <a:t> (acquired condition) red cell shape is normal and </a:t>
            </a:r>
            <a:r>
              <a:rPr lang="en-US" dirty="0" err="1" smtClean="0"/>
              <a:t>haemolysis</a:t>
            </a:r>
            <a:r>
              <a:rPr lang="en-US" dirty="0" smtClean="0"/>
              <a:t> takes place in the blood vessels</a:t>
            </a:r>
            <a:r>
              <a:rPr lang="ru-RU" dirty="0" smtClean="0"/>
              <a:t>.</a:t>
            </a:r>
            <a:endParaRPr lang="ru-RU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000" cy="6300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hoto Editor Photo" r:id="rId3" imgW="17118815" imgH="14076190" progId="">
                  <p:embed/>
                </p:oleObj>
              </mc:Choice>
              <mc:Fallback>
                <p:oleObj name="Photo Editor Photo" r:id="rId3" imgW="17118815" imgH="1407619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300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6248400" y="4191000"/>
            <a:ext cx="1524000" cy="685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rgbClr val="FF3300"/>
              </a:solidFill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429000" y="6381328"/>
            <a:ext cx="27384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RBC Membrane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-=Learnin=-\умка\гематология\сфероцито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5408" y="1772816"/>
            <a:ext cx="5328592" cy="46085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Hereditary </a:t>
            </a:r>
            <a:r>
              <a:rPr lang="en-US" dirty="0" err="1" smtClean="0"/>
              <a:t>spherocytosis</a:t>
            </a:r>
            <a:r>
              <a:rPr lang="en-US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en-US" dirty="0" err="1" smtClean="0"/>
              <a:t>Minkovsky-Shaffar</a:t>
            </a:r>
            <a:r>
              <a:rPr lang="en-US" dirty="0" smtClean="0"/>
              <a:t> disease</a:t>
            </a:r>
            <a:r>
              <a:rPr lang="ru-RU" dirty="0" smtClean="0"/>
              <a:t>)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60848"/>
            <a:ext cx="3754760" cy="4065315"/>
          </a:xfrm>
        </p:spPr>
        <p:txBody>
          <a:bodyPr/>
          <a:lstStyle/>
          <a:p>
            <a:r>
              <a:rPr lang="en-US" dirty="0" smtClean="0"/>
              <a:t>Incidence </a:t>
            </a:r>
            <a:r>
              <a:rPr lang="ru-RU" dirty="0" smtClean="0"/>
              <a:t>1:4500 </a:t>
            </a:r>
            <a:r>
              <a:rPr lang="en-US" dirty="0" smtClean="0"/>
              <a:t>population</a:t>
            </a:r>
            <a:endParaRPr lang="ru-RU" dirty="0" smtClean="0"/>
          </a:p>
          <a:p>
            <a:r>
              <a:rPr lang="en-US" dirty="0" smtClean="0"/>
              <a:t>In the North Europe and America</a:t>
            </a:r>
            <a:r>
              <a:rPr lang="ru-RU" dirty="0" smtClean="0"/>
              <a:t> </a:t>
            </a:r>
          </a:p>
          <a:p>
            <a:r>
              <a:rPr lang="en-US" dirty="0" err="1" smtClean="0"/>
              <a:t>Autosomal</a:t>
            </a:r>
            <a:r>
              <a:rPr lang="en-US" dirty="0" smtClean="0"/>
              <a:t> dominant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864096"/>
          </a:xfrm>
        </p:spPr>
        <p:txBody>
          <a:bodyPr/>
          <a:lstStyle/>
          <a:p>
            <a:r>
              <a:rPr lang="en-US" dirty="0" err="1" smtClean="0"/>
              <a:t>Spherocytosis</a:t>
            </a:r>
            <a:r>
              <a:rPr lang="en-US" dirty="0" smtClean="0"/>
              <a:t> pathogenesis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Lack of membrane proteins responsible for its permeability</a:t>
            </a: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↑ </a:t>
            </a:r>
            <a:r>
              <a:rPr lang="en-US" dirty="0" smtClean="0"/>
              <a:t>membrane permeability</a:t>
            </a:r>
            <a:endParaRPr lang="ru-RU" dirty="0" smtClean="0"/>
          </a:p>
          <a:p>
            <a:pPr algn="ctr"/>
            <a:endParaRPr lang="ru-RU" dirty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en-US" dirty="0" smtClean="0"/>
              <a:t>Na</a:t>
            </a:r>
            <a:r>
              <a:rPr lang="ru-RU" baseline="30000" dirty="0" smtClean="0"/>
              <a:t>+</a:t>
            </a:r>
            <a:r>
              <a:rPr lang="ru-RU" dirty="0" smtClean="0"/>
              <a:t>, </a:t>
            </a:r>
            <a:r>
              <a:rPr lang="en-US" dirty="0" smtClean="0"/>
              <a:t>aqua </a:t>
            </a:r>
            <a:r>
              <a:rPr lang="ru-RU" dirty="0" smtClean="0"/>
              <a:t>– </a:t>
            </a:r>
            <a:r>
              <a:rPr lang="en-US" dirty="0" smtClean="0"/>
              <a:t>into a cell</a:t>
            </a:r>
            <a:endParaRPr lang="ru-RU" dirty="0" smtClean="0"/>
          </a:p>
          <a:p>
            <a:pPr algn="ctr"/>
            <a:endParaRPr lang="ru-RU" dirty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en-US" dirty="0" smtClean="0"/>
              <a:t>Red cell gets a sphere form</a:t>
            </a:r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4211960" y="2204864"/>
            <a:ext cx="48463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211960" y="4797152"/>
            <a:ext cx="484632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231384" y="3356992"/>
            <a:ext cx="484632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326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err="1" smtClean="0"/>
              <a:t>Spherocytes</a:t>
            </a:r>
            <a:r>
              <a:rPr lang="en-US" dirty="0" smtClean="0"/>
              <a:t> loose elasticity , cant change their form while passing through spleen sinuses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en-US" dirty="0" smtClean="0"/>
              <a:t>Either  molder away or loose a part of the membrane and become </a:t>
            </a:r>
            <a:r>
              <a:rPr lang="en-US" dirty="0" err="1" smtClean="0"/>
              <a:t>microspherocytes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pPr>
              <a:buNone/>
            </a:pPr>
            <a:r>
              <a:rPr lang="en-US" dirty="0" err="1" smtClean="0"/>
              <a:t>Haemolysis</a:t>
            </a:r>
            <a:r>
              <a:rPr lang="en-US" dirty="0" smtClean="0"/>
              <a:t> is </a:t>
            </a:r>
            <a:r>
              <a:rPr lang="en-US" b="1" dirty="0" err="1" smtClean="0"/>
              <a:t>extravascular</a:t>
            </a:r>
            <a:r>
              <a:rPr lang="en-US" b="1" dirty="0" smtClean="0"/>
              <a:t> </a:t>
            </a:r>
            <a:endParaRPr lang="ru-RU" b="1" dirty="0"/>
          </a:p>
        </p:txBody>
      </p:sp>
      <p:sp>
        <p:nvSpPr>
          <p:cNvPr id="4" name="Стрелка вниз 3"/>
          <p:cNvSpPr/>
          <p:nvPr/>
        </p:nvSpPr>
        <p:spPr>
          <a:xfrm>
            <a:off x="3491880" y="191683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Onset – in childhood</a:t>
            </a:r>
            <a:endParaRPr lang="ru-RU" dirty="0" smtClean="0"/>
          </a:p>
          <a:p>
            <a:r>
              <a:rPr lang="en-US" dirty="0" smtClean="0"/>
              <a:t>The course may be with severe relapsing </a:t>
            </a:r>
            <a:r>
              <a:rPr lang="en-US" dirty="0" err="1" smtClean="0"/>
              <a:t>haemolytic</a:t>
            </a:r>
            <a:r>
              <a:rPr lang="en-US" dirty="0" smtClean="0"/>
              <a:t> crises (provoked by infections)</a:t>
            </a:r>
            <a:endParaRPr lang="ru-RU" dirty="0" smtClean="0"/>
          </a:p>
          <a:p>
            <a:r>
              <a:rPr lang="en-US" dirty="0" smtClean="0"/>
              <a:t>Majority of the patients have moderate compensated </a:t>
            </a:r>
            <a:r>
              <a:rPr lang="en-US" dirty="0" err="1" smtClean="0"/>
              <a:t>haemolytic</a:t>
            </a:r>
            <a:r>
              <a:rPr lang="en-US" dirty="0" smtClean="0"/>
              <a:t>  </a:t>
            </a:r>
            <a:r>
              <a:rPr lang="en-US" dirty="0" err="1" smtClean="0"/>
              <a:t>anaemia</a:t>
            </a:r>
            <a:r>
              <a:rPr lang="en-US" dirty="0" smtClean="0"/>
              <a:t> with jaundice, spleen enlargement and increased incidence of pigment gallstones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  <a:effectLst/>
              </a:rPr>
              <a:t>Complications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92896"/>
            <a:ext cx="8229600" cy="417646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Clinical course may be complicated with Crisis:</a:t>
            </a:r>
          </a:p>
          <a:p>
            <a:pPr lvl="1" eaLnBrk="1" hangingPunct="1">
              <a:defRPr/>
            </a:pPr>
            <a:r>
              <a:rPr lang="en-US" i="1" dirty="0" smtClean="0">
                <a:solidFill>
                  <a:srgbClr val="C00000"/>
                </a:solidFill>
                <a:effectLst/>
              </a:rPr>
              <a:t>Hemolytic Crisis</a:t>
            </a:r>
            <a:r>
              <a:rPr lang="en-US" dirty="0" smtClean="0">
                <a:solidFill>
                  <a:srgbClr val="C00000"/>
                </a:solidFill>
              </a:rPr>
              <a:t>: </a:t>
            </a:r>
            <a:r>
              <a:rPr lang="en-US" dirty="0" smtClean="0"/>
              <a:t>associated with infection</a:t>
            </a:r>
          </a:p>
          <a:p>
            <a:pPr lvl="1" eaLnBrk="1" hangingPunct="1">
              <a:defRPr/>
            </a:pPr>
            <a:r>
              <a:rPr lang="en-US" i="1" dirty="0" err="1" smtClean="0">
                <a:solidFill>
                  <a:srgbClr val="C00000"/>
                </a:solidFill>
                <a:effectLst/>
              </a:rPr>
              <a:t>Aplastic</a:t>
            </a:r>
            <a:r>
              <a:rPr lang="en-US" i="1" dirty="0" smtClean="0">
                <a:solidFill>
                  <a:srgbClr val="C00000"/>
                </a:solidFill>
                <a:effectLst/>
              </a:rPr>
              <a:t> crisis</a:t>
            </a:r>
            <a:r>
              <a:rPr lang="en-US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associated with Parvovirus infection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Spherocytosis</a:t>
            </a:r>
            <a:r>
              <a:rPr lang="en-US" dirty="0" smtClean="0"/>
              <a:t> diagnosis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Osmotic fragility test</a:t>
            </a:r>
            <a:endParaRPr lang="ru-RU" dirty="0"/>
          </a:p>
        </p:txBody>
      </p:sp>
      <p:pic>
        <p:nvPicPr>
          <p:cNvPr id="5122" name="Picture 2" descr="D:\-=Learnin=-\умка\гематология\пробир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564904"/>
            <a:ext cx="4248472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Spherocytosis</a:t>
            </a:r>
            <a:r>
              <a:rPr lang="en-US" dirty="0" smtClean="0"/>
              <a:t> treatment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Splenectomy</a:t>
            </a:r>
            <a:r>
              <a:rPr lang="en-US" dirty="0" smtClean="0"/>
              <a:t> after </a:t>
            </a:r>
            <a:r>
              <a:rPr lang="ru-RU" dirty="0" smtClean="0"/>
              <a:t> 20 </a:t>
            </a:r>
            <a:r>
              <a:rPr lang="en-US" dirty="0" smtClean="0"/>
              <a:t>years old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  <a:effectLst/>
              </a:rPr>
              <a:t>Hemolytic Anemia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759325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Definition:</a:t>
            </a:r>
          </a:p>
          <a:p>
            <a:pPr lvl="1" eaLnBrk="1" hangingPunct="1">
              <a:defRPr/>
            </a:pPr>
            <a:r>
              <a:rPr lang="en-US" dirty="0" smtClean="0"/>
              <a:t>Those </a:t>
            </a:r>
            <a:r>
              <a:rPr lang="en-US" dirty="0" err="1" smtClean="0"/>
              <a:t>anemias</a:t>
            </a:r>
            <a:r>
              <a:rPr lang="en-US" dirty="0" smtClean="0"/>
              <a:t> which result from an increase in RBC destruction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Classification:</a:t>
            </a:r>
          </a:p>
          <a:p>
            <a:pPr lvl="1" eaLnBrk="1" hangingPunct="1">
              <a:defRPr/>
            </a:pPr>
            <a:r>
              <a:rPr lang="en-US" dirty="0" smtClean="0"/>
              <a:t>Congenital / Hereditary</a:t>
            </a:r>
          </a:p>
          <a:p>
            <a:pPr lvl="1" eaLnBrk="1" hangingPunct="1">
              <a:defRPr/>
            </a:pPr>
            <a:r>
              <a:rPr lang="en-US" dirty="0" smtClean="0"/>
              <a:t>Acquired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556792"/>
            <a:ext cx="8458200" cy="496855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0000"/>
                </a:solidFill>
              </a:rPr>
              <a:t>Management:</a:t>
            </a:r>
          </a:p>
          <a:p>
            <a:pPr eaLnBrk="1" hangingPunct="1"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 eaLnBrk="1" hangingPunct="1">
              <a:defRPr/>
            </a:pPr>
            <a:r>
              <a:rPr lang="en-US" dirty="0" smtClean="0"/>
              <a:t>Folic  Acid 5mg weekly, prophylaxis life long</a:t>
            </a:r>
          </a:p>
          <a:p>
            <a:pPr lvl="1" eaLnBrk="1" hangingPunct="1">
              <a:defRPr/>
            </a:pPr>
            <a:r>
              <a:rPr lang="en-US" dirty="0" err="1" smtClean="0"/>
              <a:t>Spleenectomy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Blood transfusion in Ac, severe hemolytic crisis</a:t>
            </a:r>
          </a:p>
          <a:p>
            <a:pPr lvl="1"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3FBFCC2-7447-4E02-AFC3-85FDE8818272}" type="slidenum">
              <a:rPr lang="en-US" smtClean="0"/>
              <a:pPr/>
              <a:t>21</a:t>
            </a:fld>
            <a:endParaRPr lang="en-US" smtClean="0"/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4355976" y="1772816"/>
            <a:ext cx="4522912" cy="4104456"/>
            <a:chOff x="118" y="1203"/>
            <a:chExt cx="2668" cy="2014"/>
          </a:xfrm>
        </p:grpSpPr>
        <p:pic>
          <p:nvPicPr>
            <p:cNvPr id="119814" name="Picture 35" descr="H oval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4" y="1203"/>
              <a:ext cx="2522" cy="2014"/>
            </a:xfrm>
            <a:prstGeom prst="rect">
              <a:avLst/>
            </a:prstGeom>
            <a:noFill/>
            <a:ln w="9525">
              <a:solidFill>
                <a:srgbClr val="4D4D4D"/>
              </a:solidFill>
              <a:miter lim="800000"/>
              <a:headEnd/>
              <a:tailEnd/>
            </a:ln>
          </p:spPr>
        </p:pic>
        <p:sp>
          <p:nvSpPr>
            <p:cNvPr id="119815" name="Text Box 24"/>
            <p:cNvSpPr txBox="1">
              <a:spLocks noChangeArrowheads="1"/>
            </p:cNvSpPr>
            <p:nvPr/>
          </p:nvSpPr>
          <p:spPr bwMode="auto">
            <a:xfrm>
              <a:off x="118" y="1307"/>
              <a:ext cx="1200" cy="239"/>
            </a:xfrm>
            <a:prstGeom prst="rect">
              <a:avLst/>
            </a:prstGeom>
            <a:solidFill>
              <a:srgbClr val="DDDDDD"/>
            </a:solidFill>
            <a:ln w="127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latin typeface="Calibri" pitchFamily="34" charset="0"/>
                </a:rPr>
                <a:t>H Ovalocytosis</a:t>
              </a:r>
            </a:p>
          </p:txBody>
        </p:sp>
        <p:sp>
          <p:nvSpPr>
            <p:cNvPr id="119816" name="Line 33"/>
            <p:cNvSpPr>
              <a:spLocks noChangeShapeType="1"/>
            </p:cNvSpPr>
            <p:nvPr/>
          </p:nvSpPr>
          <p:spPr bwMode="auto">
            <a:xfrm rot="7947448">
              <a:off x="805" y="2039"/>
              <a:ext cx="384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9817" name="Line 36"/>
            <p:cNvSpPr>
              <a:spLocks noChangeShapeType="1"/>
            </p:cNvSpPr>
            <p:nvPr/>
          </p:nvSpPr>
          <p:spPr bwMode="auto">
            <a:xfrm rot="2239871">
              <a:off x="2340" y="2854"/>
              <a:ext cx="384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9818" name="Line 37"/>
            <p:cNvSpPr>
              <a:spLocks noChangeShapeType="1"/>
            </p:cNvSpPr>
            <p:nvPr/>
          </p:nvSpPr>
          <p:spPr bwMode="auto">
            <a:xfrm rot="-1098869">
              <a:off x="1750" y="1519"/>
              <a:ext cx="384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9819" name="Text Box 26"/>
            <p:cNvSpPr txBox="1">
              <a:spLocks noChangeArrowheads="1"/>
            </p:cNvSpPr>
            <p:nvPr/>
          </p:nvSpPr>
          <p:spPr bwMode="auto">
            <a:xfrm>
              <a:off x="576" y="2985"/>
              <a:ext cx="1920" cy="23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latin typeface="Calibri" pitchFamily="34" charset="0"/>
                </a:rPr>
                <a:t>Normocytic ovalocytes</a:t>
              </a:r>
            </a:p>
          </p:txBody>
        </p:sp>
      </p:grpSp>
      <p:sp>
        <p:nvSpPr>
          <p:cNvPr id="119812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476672"/>
            <a:ext cx="7772400" cy="936104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H </a:t>
            </a:r>
            <a:r>
              <a:rPr lang="en-US" dirty="0" err="1" smtClean="0"/>
              <a:t>Ovalocytosis</a:t>
            </a:r>
            <a:r>
              <a:rPr lang="en-US" dirty="0" smtClean="0"/>
              <a:t>/</a:t>
            </a:r>
            <a:r>
              <a:rPr lang="en-US" dirty="0" err="1" smtClean="0"/>
              <a:t>Elliptocytosis</a:t>
            </a:r>
            <a:endParaRPr lang="en-US" dirty="0" smtClean="0"/>
          </a:p>
        </p:txBody>
      </p:sp>
      <p:sp>
        <p:nvSpPr>
          <p:cNvPr id="119813" name="Rectangle 14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628800"/>
            <a:ext cx="4537075" cy="432048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Membrane defect is polarization of cholesterol or hemoglobin at ends and increased sodium permeability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Over 25% </a:t>
            </a:r>
            <a:r>
              <a:rPr lang="en-US" dirty="0" err="1" smtClean="0">
                <a:sym typeface="Wingdings" pitchFamily="2" charset="2"/>
              </a:rPr>
              <a:t>ovalocytes</a:t>
            </a:r>
            <a:endParaRPr lang="en-US" dirty="0" smtClean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>
                <a:sym typeface="Wingdings" pitchFamily="2" charset="2"/>
              </a:rPr>
              <a:t>Most asymptomatic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>
                <a:sym typeface="Wingdings" pitchFamily="2" charset="2"/>
              </a:rPr>
              <a:t>Mild anemia in 10-15%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81C998-66AF-43B9-A25B-9D25297465BE}" type="slidenum">
              <a:rPr lang="en-US" smtClean="0"/>
              <a:pPr/>
              <a:t>22</a:t>
            </a:fld>
            <a:endParaRPr lang="en-US" smtClean="0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563888" y="2286000"/>
            <a:ext cx="5400600" cy="3879304"/>
            <a:chOff x="2595" y="1727"/>
            <a:chExt cx="2855" cy="1899"/>
          </a:xfrm>
        </p:grpSpPr>
        <p:pic>
          <p:nvPicPr>
            <p:cNvPr id="120838" name="Picture 7" descr="stomato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78" y="1727"/>
              <a:ext cx="2372" cy="1899"/>
            </a:xfrm>
            <a:prstGeom prst="rect">
              <a:avLst/>
            </a:prstGeom>
            <a:noFill/>
            <a:ln w="9525">
              <a:solidFill>
                <a:srgbClr val="4D4D4D"/>
              </a:solidFill>
              <a:miter lim="800000"/>
              <a:headEnd/>
              <a:tailEnd/>
            </a:ln>
          </p:spPr>
        </p:pic>
        <p:sp>
          <p:nvSpPr>
            <p:cNvPr id="120839" name="Line 16"/>
            <p:cNvSpPr>
              <a:spLocks noChangeShapeType="1"/>
            </p:cNvSpPr>
            <p:nvPr/>
          </p:nvSpPr>
          <p:spPr bwMode="auto">
            <a:xfrm rot="-10459954">
              <a:off x="4408" y="3179"/>
              <a:ext cx="384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0840" name="Text Box 18"/>
            <p:cNvSpPr txBox="1">
              <a:spLocks noChangeArrowheads="1"/>
            </p:cNvSpPr>
            <p:nvPr/>
          </p:nvSpPr>
          <p:spPr bwMode="auto">
            <a:xfrm>
              <a:off x="2595" y="3284"/>
              <a:ext cx="1364" cy="239"/>
            </a:xfrm>
            <a:prstGeom prst="rect">
              <a:avLst/>
            </a:prstGeom>
            <a:solidFill>
              <a:srgbClr val="DDDDDD"/>
            </a:solidFill>
            <a:ln w="127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latin typeface="Calibri" pitchFamily="34" charset="0"/>
                </a:rPr>
                <a:t>H Stomatocytosis</a:t>
              </a:r>
            </a:p>
          </p:txBody>
        </p:sp>
        <p:sp>
          <p:nvSpPr>
            <p:cNvPr id="120841" name="Line 20"/>
            <p:cNvSpPr>
              <a:spLocks noChangeShapeType="1"/>
            </p:cNvSpPr>
            <p:nvPr/>
          </p:nvSpPr>
          <p:spPr bwMode="auto">
            <a:xfrm rot="8838984">
              <a:off x="4490" y="2122"/>
              <a:ext cx="38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0836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836712"/>
            <a:ext cx="8229600" cy="86409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dirty="0" smtClean="0"/>
              <a:t>Hereditary </a:t>
            </a:r>
            <a:r>
              <a:rPr lang="en-US" dirty="0" err="1" smtClean="0"/>
              <a:t>Stomatocytosis</a:t>
            </a:r>
            <a:endParaRPr lang="en-US" dirty="0" smtClean="0"/>
          </a:p>
        </p:txBody>
      </p:sp>
      <p:sp>
        <p:nvSpPr>
          <p:cNvPr id="120837" name="Rectangle 12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132856"/>
            <a:ext cx="4191000" cy="388843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Membrane defect is abnormal permeability to sodium and potassium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Caused by edema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20-30% </a:t>
            </a:r>
            <a:r>
              <a:rPr lang="en-US" dirty="0" err="1" smtClean="0">
                <a:sym typeface="Wingdings" pitchFamily="2" charset="2"/>
              </a:rPr>
              <a:t>stomatocytes</a:t>
            </a:r>
            <a:r>
              <a:rPr lang="en-US" dirty="0" smtClean="0">
                <a:sym typeface="Wingdings" pitchFamily="2" charset="2"/>
              </a:rPr>
              <a:t> on blood smear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>
                <a:sym typeface="Wingdings" pitchFamily="2" charset="2"/>
              </a:rPr>
              <a:t>Mild to severe                                                  hemolytic anemia </a:t>
            </a:r>
            <a:endParaRPr lang="en-US" sz="32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6BF1B2-E700-4149-B75F-BB0E75296632}" type="slidenum">
              <a:rPr lang="en-US" smtClean="0"/>
              <a:pPr/>
              <a:t>23</a:t>
            </a:fld>
            <a:endParaRPr lang="en-US" smtClean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23528" y="3429000"/>
            <a:ext cx="8424936" cy="3240360"/>
            <a:chOff x="433" y="2448"/>
            <a:chExt cx="4823" cy="1727"/>
          </a:xfrm>
        </p:grpSpPr>
        <p:pic>
          <p:nvPicPr>
            <p:cNvPr id="121862" name="Picture 3" descr="acanthos1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3" y="2448"/>
              <a:ext cx="2159" cy="1727"/>
            </a:xfrm>
            <a:prstGeom prst="rect">
              <a:avLst/>
            </a:prstGeom>
            <a:noFill/>
            <a:ln w="9525">
              <a:solidFill>
                <a:srgbClr val="4D4D4D"/>
              </a:solidFill>
              <a:miter lim="800000"/>
              <a:headEnd/>
              <a:tailEnd/>
            </a:ln>
          </p:spPr>
        </p:pic>
        <p:sp>
          <p:nvSpPr>
            <p:cNvPr id="121863" name="Line 7"/>
            <p:cNvSpPr>
              <a:spLocks noChangeShapeType="1"/>
            </p:cNvSpPr>
            <p:nvPr/>
          </p:nvSpPr>
          <p:spPr bwMode="auto">
            <a:xfrm rot="9490241">
              <a:off x="1836" y="2780"/>
              <a:ext cx="384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1864" name="Line 9"/>
            <p:cNvSpPr>
              <a:spLocks noChangeShapeType="1"/>
            </p:cNvSpPr>
            <p:nvPr/>
          </p:nvSpPr>
          <p:spPr bwMode="auto">
            <a:xfrm rot="-2801961">
              <a:off x="1089" y="3254"/>
              <a:ext cx="384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21865" name="Picture 4" descr="H25 acanthos3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97" y="2448"/>
              <a:ext cx="2159" cy="1727"/>
            </a:xfrm>
            <a:prstGeom prst="rect">
              <a:avLst/>
            </a:prstGeom>
            <a:noFill/>
            <a:ln w="9525">
              <a:solidFill>
                <a:srgbClr val="4D4D4D"/>
              </a:solidFill>
              <a:miter lim="800000"/>
              <a:headEnd/>
              <a:tailEnd/>
            </a:ln>
          </p:spPr>
        </p:pic>
        <p:sp>
          <p:nvSpPr>
            <p:cNvPr id="121866" name="Text Box 12"/>
            <p:cNvSpPr txBox="1">
              <a:spLocks noChangeArrowheads="1"/>
            </p:cNvSpPr>
            <p:nvPr/>
          </p:nvSpPr>
          <p:spPr bwMode="auto">
            <a:xfrm>
              <a:off x="2016" y="3716"/>
              <a:ext cx="1705" cy="412"/>
            </a:xfrm>
            <a:prstGeom prst="rect">
              <a:avLst/>
            </a:prstGeom>
            <a:solidFill>
              <a:srgbClr val="DDDDDD"/>
            </a:solidFill>
            <a:ln w="127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latin typeface="Calibri" pitchFamily="34" charset="0"/>
                </a:rPr>
                <a:t>H Acanthocytosis = Abetalipoproteinemia</a:t>
              </a:r>
            </a:p>
          </p:txBody>
        </p:sp>
      </p:grpSp>
      <p:sp>
        <p:nvSpPr>
          <p:cNvPr id="121860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H </a:t>
            </a:r>
            <a:r>
              <a:rPr lang="en-US" dirty="0" err="1" smtClean="0"/>
              <a:t>Acanthocytosis</a:t>
            </a:r>
            <a:endParaRPr lang="en-US" dirty="0" smtClean="0"/>
          </a:p>
        </p:txBody>
      </p:sp>
      <p:sp>
        <p:nvSpPr>
          <p:cNvPr id="121861" name="Rectangle 1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12776"/>
            <a:ext cx="8229600" cy="208823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ym typeface="Wingdings" pitchFamily="2" charset="2"/>
              </a:rPr>
              <a:t>Defect is increased membrane cholesterol due to abnormal plasma lipids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ym typeface="Wingdings" pitchFamily="2" charset="2"/>
              </a:rPr>
              <a:t>Numerous </a:t>
            </a:r>
            <a:r>
              <a:rPr lang="en-US" sz="2800" dirty="0" err="1" smtClean="0">
                <a:sym typeface="Wingdings" pitchFamily="2" charset="2"/>
              </a:rPr>
              <a:t>acanthocytes</a:t>
            </a:r>
            <a:r>
              <a:rPr lang="en-US" sz="2800" dirty="0" smtClean="0">
                <a:sym typeface="Wingdings" pitchFamily="2" charset="2"/>
              </a:rPr>
              <a:t> on smear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sym typeface="Wingdings" pitchFamily="2" charset="2"/>
              </a:rPr>
              <a:t>Mild anemia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sym typeface="Wingdings" pitchFamily="2" charset="2"/>
              </a:rPr>
              <a:t>Also known as </a:t>
            </a:r>
            <a:r>
              <a:rPr lang="en-US" sz="2400" dirty="0" err="1" smtClean="0">
                <a:sym typeface="Wingdings" pitchFamily="2" charset="2"/>
              </a:rPr>
              <a:t>abetalipoproteinemia</a:t>
            </a:r>
            <a:endParaRPr lang="en-US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6000" dirty="0" err="1" smtClean="0">
                <a:solidFill>
                  <a:srgbClr val="FF0000"/>
                </a:solidFill>
              </a:rPr>
              <a:t>Hemolobinopathies</a:t>
            </a:r>
            <a:r>
              <a:rPr lang="en-US" sz="6000" dirty="0" smtClean="0">
                <a:solidFill>
                  <a:srgbClr val="FF0000"/>
                </a:solidFill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Haemoglobin</a:t>
            </a:r>
            <a:r>
              <a:rPr lang="en-US" dirty="0" smtClean="0"/>
              <a:t> defects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en-US" dirty="0" smtClean="0"/>
              <a:t>Normal </a:t>
            </a:r>
            <a:r>
              <a:rPr lang="en-US" dirty="0" err="1" smtClean="0"/>
              <a:t>haemoglobins</a:t>
            </a:r>
            <a:r>
              <a:rPr lang="ru-RU" dirty="0" smtClean="0"/>
              <a:t>:</a:t>
            </a:r>
          </a:p>
          <a:p>
            <a:pPr lvl="0"/>
            <a:r>
              <a:rPr lang="en-US" dirty="0" smtClean="0"/>
              <a:t>HbA </a:t>
            </a:r>
            <a:r>
              <a:rPr lang="en-US" dirty="0"/>
              <a:t>(α2β2) – 92-95</a:t>
            </a:r>
            <a:r>
              <a:rPr lang="en-US" dirty="0" smtClean="0"/>
              <a:t>%</a:t>
            </a:r>
            <a:endParaRPr lang="ru-RU" dirty="0" smtClean="0"/>
          </a:p>
          <a:p>
            <a:pPr lvl="0"/>
            <a:r>
              <a:rPr lang="en-US" dirty="0" err="1" smtClean="0"/>
              <a:t>Hb</a:t>
            </a:r>
            <a:r>
              <a:rPr lang="ru-RU" dirty="0" smtClean="0"/>
              <a:t>А2 (</a:t>
            </a:r>
            <a:r>
              <a:rPr lang="en-US" dirty="0" smtClean="0"/>
              <a:t>α2</a:t>
            </a:r>
            <a:r>
              <a:rPr lang="el-GR" dirty="0" smtClean="0"/>
              <a:t>δ</a:t>
            </a:r>
            <a:r>
              <a:rPr lang="en-US" dirty="0" smtClean="0"/>
              <a:t>2</a:t>
            </a:r>
            <a:r>
              <a:rPr lang="ru-RU" dirty="0" smtClean="0"/>
              <a:t>) </a:t>
            </a:r>
            <a:r>
              <a:rPr lang="en-US" dirty="0"/>
              <a:t>– 1-3%</a:t>
            </a:r>
            <a:endParaRPr lang="ru-RU" dirty="0"/>
          </a:p>
          <a:p>
            <a:pPr lvl="0"/>
            <a:r>
              <a:rPr lang="en-US" dirty="0" err="1" smtClean="0"/>
              <a:t>HbF</a:t>
            </a:r>
            <a:r>
              <a:rPr lang="en-US" dirty="0" smtClean="0"/>
              <a:t> </a:t>
            </a:r>
            <a:r>
              <a:rPr lang="en-US" dirty="0"/>
              <a:t>(α2γ2) – 1-3</a:t>
            </a:r>
            <a:r>
              <a:rPr lang="en-US" dirty="0" smtClean="0"/>
              <a:t>%</a:t>
            </a:r>
            <a:endParaRPr lang="ru-RU" dirty="0" smtClean="0"/>
          </a:p>
          <a:p>
            <a:pPr marL="0" lvl="0" indent="0">
              <a:buNone/>
            </a:pPr>
            <a:r>
              <a:rPr lang="en-US" dirty="0" smtClean="0"/>
              <a:t>Pathological </a:t>
            </a:r>
            <a:r>
              <a:rPr lang="en-US" dirty="0" err="1" smtClean="0"/>
              <a:t>haemoglobins</a:t>
            </a:r>
            <a:r>
              <a:rPr lang="ru-RU" dirty="0" smtClean="0"/>
              <a:t>:</a:t>
            </a:r>
          </a:p>
          <a:p>
            <a:pPr lvl="0"/>
            <a:r>
              <a:rPr lang="en-US" dirty="0" err="1" smtClean="0"/>
              <a:t>HbH</a:t>
            </a:r>
            <a:r>
              <a:rPr lang="en-US" dirty="0" smtClean="0"/>
              <a:t> (β4)</a:t>
            </a:r>
          </a:p>
          <a:p>
            <a:pPr lvl="0"/>
            <a:r>
              <a:rPr lang="en-US" dirty="0" err="1" smtClean="0"/>
              <a:t>Hb</a:t>
            </a:r>
            <a:r>
              <a:rPr lang="en-US" dirty="0" smtClean="0"/>
              <a:t> – </a:t>
            </a:r>
            <a:r>
              <a:rPr lang="en-US" dirty="0"/>
              <a:t>Bart (</a:t>
            </a:r>
            <a:r>
              <a:rPr lang="en-US" dirty="0" smtClean="0"/>
              <a:t>γ4)</a:t>
            </a:r>
          </a:p>
          <a:p>
            <a:pPr lvl="0"/>
            <a:r>
              <a:rPr lang="en-US" dirty="0" smtClean="0"/>
              <a:t>HbS</a:t>
            </a:r>
            <a:r>
              <a:rPr lang="en-US" dirty="0"/>
              <a:t> </a:t>
            </a:r>
            <a:r>
              <a:rPr lang="en-US" dirty="0" smtClean="0"/>
              <a:t>(α2β</a:t>
            </a:r>
            <a:r>
              <a:rPr lang="ru-RU" dirty="0" smtClean="0"/>
              <a:t>(</a:t>
            </a:r>
            <a:r>
              <a:rPr lang="en-US" dirty="0" smtClean="0"/>
              <a:t>path</a:t>
            </a:r>
            <a:r>
              <a:rPr lang="ru-RU" dirty="0" smtClean="0"/>
              <a:t>)</a:t>
            </a:r>
            <a:r>
              <a:rPr lang="en-US" dirty="0" smtClean="0"/>
              <a:t>2)</a:t>
            </a:r>
            <a:endParaRPr lang="ru-RU" dirty="0" smtClean="0"/>
          </a:p>
          <a:p>
            <a:pPr lvl="0">
              <a:buNone/>
            </a:pPr>
            <a:endParaRPr lang="en-US" dirty="0" smtClean="0"/>
          </a:p>
          <a:p>
            <a:pPr lvl="0">
              <a:buNone/>
            </a:pPr>
            <a:r>
              <a:rPr lang="en-US" dirty="0" smtClean="0"/>
              <a:t>Anomalies:</a:t>
            </a:r>
            <a:r>
              <a:rPr lang="ru-RU" dirty="0" smtClean="0"/>
              <a:t> </a:t>
            </a:r>
            <a:r>
              <a:rPr lang="en-US" dirty="0" smtClean="0"/>
              <a:t>either structure, or chains number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Sickle cell disease (SCD)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r>
              <a:rPr lang="en-US" dirty="0" smtClean="0"/>
              <a:t>Homozygous condition by</a:t>
            </a:r>
            <a:r>
              <a:rPr lang="ru-RU" dirty="0" smtClean="0"/>
              <a:t> </a:t>
            </a:r>
            <a:r>
              <a:rPr lang="ru-RU" dirty="0" err="1" smtClean="0"/>
              <a:t>НвS</a:t>
            </a:r>
            <a:r>
              <a:rPr lang="ru-RU" dirty="0" smtClean="0"/>
              <a:t> (</a:t>
            </a:r>
            <a:r>
              <a:rPr lang="en-US" dirty="0" smtClean="0"/>
              <a:t>in RBCs there is </a:t>
            </a:r>
            <a:r>
              <a:rPr lang="ru-RU" dirty="0" err="1" smtClean="0"/>
              <a:t>НвSS</a:t>
            </a:r>
            <a:r>
              <a:rPr lang="ru-RU" dirty="0" smtClean="0"/>
              <a:t>)</a:t>
            </a:r>
          </a:p>
          <a:p>
            <a:r>
              <a:rPr lang="en-US" dirty="0" smtClean="0"/>
              <a:t>HbS solubility is 20 times less than HbA</a:t>
            </a:r>
            <a:r>
              <a:rPr lang="ru-RU" dirty="0" smtClean="0"/>
              <a:t> </a:t>
            </a:r>
            <a:r>
              <a:rPr lang="en-US" dirty="0" smtClean="0"/>
              <a:t>solubility</a:t>
            </a:r>
            <a:endParaRPr lang="ru-RU" dirty="0" smtClean="0"/>
          </a:p>
          <a:p>
            <a:r>
              <a:rPr lang="en-US" dirty="0" smtClean="0"/>
              <a:t>Solubility </a:t>
            </a:r>
            <a:r>
              <a:rPr lang="en-US" dirty="0" err="1" smtClean="0"/>
              <a:t>lowens</a:t>
            </a:r>
            <a:r>
              <a:rPr lang="en-US" dirty="0" smtClean="0"/>
              <a:t> in its deoxygenated state </a:t>
            </a:r>
            <a:r>
              <a:rPr lang="ru-RU" dirty="0" smtClean="0"/>
              <a:t>(</a:t>
            </a:r>
            <a:r>
              <a:rPr lang="en-US" dirty="0" smtClean="0"/>
              <a:t>in the capillaries</a:t>
            </a:r>
            <a:r>
              <a:rPr lang="ru-RU" dirty="0" smtClean="0"/>
              <a:t>)</a:t>
            </a:r>
          </a:p>
          <a:p>
            <a:r>
              <a:rPr lang="en-US" dirty="0" smtClean="0"/>
              <a:t>The insoluble chains of HbS crystallize</a:t>
            </a:r>
            <a:r>
              <a:rPr lang="ru-RU" dirty="0" smtClean="0"/>
              <a:t> </a:t>
            </a:r>
            <a:r>
              <a:rPr lang="en-US" dirty="0" smtClean="0"/>
              <a:t>in the red cells causing </a:t>
            </a:r>
            <a:r>
              <a:rPr lang="en-US" dirty="0" err="1" smtClean="0"/>
              <a:t>sickling</a:t>
            </a:r>
            <a:r>
              <a:rPr lang="en-US" dirty="0" smtClean="0"/>
              <a:t> </a:t>
            </a:r>
            <a:r>
              <a:rPr lang="ru-RU" dirty="0" smtClean="0"/>
              <a:t>→ </a:t>
            </a:r>
            <a:r>
              <a:rPr lang="en-US" dirty="0" smtClean="0"/>
              <a:t>vascular occlusion.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08_015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70107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B03_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0549" y="0"/>
            <a:ext cx="3863452" cy="3710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18416" y="3760886"/>
            <a:ext cx="1198321" cy="36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588" tIns="42794" rIns="85588" bIns="42794">
            <a:spAutoFit/>
          </a:bodyPr>
          <a:lstStyle/>
          <a:p>
            <a:r>
              <a:rPr lang="en-US" dirty="0"/>
              <a:t>Sickle Cell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656452" y="3760886"/>
            <a:ext cx="1704229" cy="36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588" tIns="42794" rIns="85588" bIns="42794">
            <a:spAutoFit/>
          </a:bodyPr>
          <a:lstStyle/>
          <a:p>
            <a:r>
              <a:rPr lang="en-US" dirty="0"/>
              <a:t>Normal red cell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 l="34947" t="31827" r="25688" b="23894"/>
          <a:stretch>
            <a:fillRect/>
          </a:stretch>
        </p:blipFill>
        <p:spPr bwMode="auto">
          <a:xfrm>
            <a:off x="1074010" y="4612408"/>
            <a:ext cx="2219620" cy="212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651633" y="5322009"/>
            <a:ext cx="4930004" cy="36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588" tIns="42794" rIns="85588" bIns="42794">
            <a:spAutoFit/>
          </a:bodyPr>
          <a:lstStyle/>
          <a:p>
            <a:r>
              <a:rPr lang="en-US"/>
              <a:t>Sickle cells inflexible, can’t do this</a:t>
            </a: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H="1">
            <a:off x="2506023" y="5605849"/>
            <a:ext cx="1145610" cy="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5588" tIns="42794" rIns="85588" bIns="42794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08_01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176463" cy="583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B01_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2656"/>
            <a:ext cx="4176464" cy="575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575214" y="6244490"/>
            <a:ext cx="1557314" cy="42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588" tIns="42794" rIns="85588" bIns="42794">
            <a:spAutoFit/>
          </a:bodyPr>
          <a:lstStyle/>
          <a:p>
            <a:r>
              <a:rPr lang="en-US" sz="2200" dirty="0"/>
              <a:t>Sickle cell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086056" y="6244490"/>
            <a:ext cx="1096883" cy="42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588" tIns="42794" rIns="85588" bIns="42794">
            <a:spAutoFit/>
          </a:bodyPr>
          <a:lstStyle/>
          <a:p>
            <a:r>
              <a:rPr lang="en-US" sz="2200" dirty="0"/>
              <a:t>Normal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SCD clinics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Vascular occlusion</a:t>
            </a:r>
          </a:p>
          <a:p>
            <a:r>
              <a:rPr lang="en-US" dirty="0" smtClean="0"/>
              <a:t>Increased </a:t>
            </a:r>
            <a:r>
              <a:rPr lang="en-US" dirty="0" err="1" smtClean="0"/>
              <a:t>hemolysis</a:t>
            </a:r>
            <a:endParaRPr lang="ru-RU" dirty="0" smtClean="0"/>
          </a:p>
          <a:p>
            <a:endParaRPr lang="ru-RU" dirty="0"/>
          </a:p>
          <a:p>
            <a:pPr>
              <a:buNone/>
            </a:pPr>
            <a:r>
              <a:rPr lang="en-US" dirty="0" smtClean="0"/>
              <a:t>Symptoms usually present after 6 month of birth, when </a:t>
            </a:r>
            <a:r>
              <a:rPr lang="ru-RU" dirty="0" err="1" smtClean="0"/>
              <a:t>НвF</a:t>
            </a:r>
            <a:r>
              <a:rPr lang="en-US" dirty="0" smtClean="0"/>
              <a:t> disappear from the red cells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Red cells defect (mostly inherited</a:t>
            </a:r>
            <a:r>
              <a:rPr lang="ru-RU" sz="4000" dirty="0" smtClean="0"/>
              <a:t>) </a:t>
            </a:r>
            <a:endParaRPr lang="ru-RU" sz="40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 fontScale="92500" lnSpcReduction="20000"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Membrane abnormalities</a:t>
            </a:r>
            <a:endParaRPr lang="ru-RU" dirty="0" smtClean="0"/>
          </a:p>
          <a:p>
            <a:pPr lvl="1"/>
            <a:r>
              <a:rPr lang="en-US" dirty="0" smtClean="0"/>
              <a:t>Hereditary </a:t>
            </a:r>
            <a:r>
              <a:rPr lang="en-US" dirty="0" err="1" smtClean="0"/>
              <a:t>spherocytosis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Hereditary </a:t>
            </a:r>
            <a:r>
              <a:rPr lang="en-US" dirty="0" err="1" smtClean="0"/>
              <a:t>eliptocytosis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Hereditary </a:t>
            </a:r>
            <a:r>
              <a:rPr lang="en-US" dirty="0" err="1" smtClean="0"/>
              <a:t>stomatocytosis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Hereditary </a:t>
            </a:r>
            <a:r>
              <a:rPr lang="en-US" dirty="0" err="1" smtClean="0"/>
              <a:t>akantocytosis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Paroxysmal nocturnal </a:t>
            </a:r>
            <a:r>
              <a:rPr lang="en-US" dirty="0" err="1" smtClean="0"/>
              <a:t>haemoglobinuria</a:t>
            </a:r>
            <a:endParaRPr lang="ru-RU" dirty="0" smtClean="0"/>
          </a:p>
          <a:p>
            <a:pPr marL="571500" indent="-571500">
              <a:buFont typeface="+mj-lt"/>
              <a:buAutoNum type="romanUcPeriod"/>
            </a:pPr>
            <a:r>
              <a:rPr lang="en-US" dirty="0" err="1" smtClean="0"/>
              <a:t>Haemoglobin</a:t>
            </a:r>
            <a:r>
              <a:rPr lang="en-US" dirty="0" smtClean="0"/>
              <a:t> abnormalities</a:t>
            </a:r>
            <a:r>
              <a:rPr lang="ru-RU" dirty="0" smtClean="0"/>
              <a:t>: </a:t>
            </a:r>
            <a:r>
              <a:rPr lang="en-US" dirty="0" err="1" smtClean="0"/>
              <a:t>qualitive</a:t>
            </a:r>
            <a:r>
              <a:rPr lang="en-US" dirty="0" smtClean="0"/>
              <a:t> </a:t>
            </a:r>
            <a:endParaRPr lang="ru-RU" dirty="0" smtClean="0"/>
          </a:p>
          <a:p>
            <a:pPr lvl="1"/>
            <a:r>
              <a:rPr lang="ru-RU" dirty="0" smtClean="0"/>
              <a:t> </a:t>
            </a:r>
            <a:r>
              <a:rPr lang="en-US" dirty="0" smtClean="0"/>
              <a:t>sickle cell </a:t>
            </a:r>
            <a:r>
              <a:rPr lang="en-US" dirty="0" err="1" smtClean="0"/>
              <a:t>anaemia</a:t>
            </a:r>
            <a:endParaRPr lang="ru-RU" dirty="0" smtClean="0"/>
          </a:p>
          <a:p>
            <a:pPr lvl="1"/>
            <a:r>
              <a:rPr lang="en-US" dirty="0" err="1" smtClean="0"/>
              <a:t>anaemias</a:t>
            </a:r>
            <a:r>
              <a:rPr lang="en-US" dirty="0" smtClean="0"/>
              <a:t> in other stable </a:t>
            </a:r>
            <a:r>
              <a:rPr lang="en-US" dirty="0" err="1" smtClean="0"/>
              <a:t>haemoglobins</a:t>
            </a:r>
            <a:r>
              <a:rPr lang="en-US" dirty="0" smtClean="0"/>
              <a:t> </a:t>
            </a:r>
            <a:r>
              <a:rPr lang="ru-RU" dirty="0" smtClean="0"/>
              <a:t>(</a:t>
            </a:r>
            <a:r>
              <a:rPr lang="en-US" dirty="0" smtClean="0"/>
              <a:t>C</a:t>
            </a:r>
            <a:r>
              <a:rPr lang="ru-RU" dirty="0" smtClean="0"/>
              <a:t>, </a:t>
            </a:r>
            <a:r>
              <a:rPr lang="en-US" dirty="0" smtClean="0"/>
              <a:t>D</a:t>
            </a:r>
            <a:r>
              <a:rPr lang="ru-RU" dirty="0" smtClean="0"/>
              <a:t>, </a:t>
            </a:r>
            <a:r>
              <a:rPr lang="en-US" dirty="0" smtClean="0"/>
              <a:t>E,</a:t>
            </a:r>
            <a:r>
              <a:rPr lang="ru-RU" dirty="0" smtClean="0"/>
              <a:t> </a:t>
            </a:r>
            <a:r>
              <a:rPr lang="en-US" dirty="0" smtClean="0"/>
              <a:t>etc</a:t>
            </a:r>
            <a:r>
              <a:rPr lang="ru-RU" dirty="0" smtClean="0"/>
              <a:t>.)</a:t>
            </a:r>
          </a:p>
          <a:p>
            <a:pPr lvl="1"/>
            <a:r>
              <a:rPr lang="en-US" dirty="0" smtClean="0"/>
              <a:t>unstable </a:t>
            </a:r>
            <a:r>
              <a:rPr lang="en-US" dirty="0" err="1" smtClean="0"/>
              <a:t>haemoglobins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haemoglobin</a:t>
            </a:r>
            <a:r>
              <a:rPr lang="ru-RU" dirty="0" smtClean="0"/>
              <a:t>-М</a:t>
            </a:r>
            <a:r>
              <a:rPr lang="en-US" dirty="0" smtClean="0"/>
              <a:t> (high affinity to the oxygen, clinically – cyanosis and </a:t>
            </a:r>
            <a:r>
              <a:rPr lang="en-US" dirty="0" err="1" smtClean="0"/>
              <a:t>polycythemia</a:t>
            </a:r>
            <a:r>
              <a:rPr lang="en-US" dirty="0" smtClean="0"/>
              <a:t>)</a:t>
            </a:r>
            <a:endParaRPr lang="ru-RU" dirty="0" smtClean="0"/>
          </a:p>
          <a:p>
            <a:pPr marL="571500" indent="-571500">
              <a:buFont typeface="+mj-lt"/>
              <a:buAutoNum type="romanUcPeriod"/>
            </a:pPr>
            <a:r>
              <a:rPr lang="en-US" dirty="0" err="1" smtClean="0"/>
              <a:t>Haemoglobin</a:t>
            </a:r>
            <a:r>
              <a:rPr lang="en-US" dirty="0" smtClean="0"/>
              <a:t> abnormalities</a:t>
            </a:r>
            <a:r>
              <a:rPr lang="ru-RU" dirty="0" smtClean="0"/>
              <a:t>: </a:t>
            </a:r>
            <a:r>
              <a:rPr lang="en-US" dirty="0" err="1" smtClean="0"/>
              <a:t>quantative</a:t>
            </a:r>
            <a:r>
              <a:rPr lang="en-US" dirty="0" smtClean="0"/>
              <a:t> </a:t>
            </a:r>
            <a:r>
              <a:rPr lang="ru-RU" dirty="0" err="1" smtClean="0"/>
              <a:t>(α-</a:t>
            </a:r>
            <a:r>
              <a:rPr lang="ru-RU" dirty="0" smtClean="0"/>
              <a:t> </a:t>
            </a:r>
            <a:r>
              <a:rPr lang="en-US" dirty="0" smtClean="0"/>
              <a:t>and</a:t>
            </a:r>
            <a:r>
              <a:rPr lang="ru-RU" dirty="0" smtClean="0"/>
              <a:t> </a:t>
            </a:r>
            <a:r>
              <a:rPr lang="ru-RU" dirty="0" err="1" smtClean="0"/>
              <a:t>β-</a:t>
            </a:r>
            <a:r>
              <a:rPr lang="en-US" dirty="0" err="1" smtClean="0"/>
              <a:t>thalassaemias</a:t>
            </a:r>
            <a:r>
              <a:rPr lang="ru-RU" dirty="0" smtClean="0"/>
              <a:t>)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Metabolism: G6PD, </a:t>
            </a:r>
            <a:r>
              <a:rPr lang="en-US" dirty="0" err="1" smtClean="0"/>
              <a:t>Pyruvate</a:t>
            </a:r>
            <a:r>
              <a:rPr lang="en-US" dirty="0" smtClean="0"/>
              <a:t> </a:t>
            </a:r>
            <a:r>
              <a:rPr lang="en-US" dirty="0" err="1" smtClean="0"/>
              <a:t>kinase</a:t>
            </a:r>
            <a:r>
              <a:rPr lang="en-US" dirty="0" smtClean="0"/>
              <a:t> deficiency</a:t>
            </a:r>
            <a:endParaRPr lang="ru-RU" dirty="0" smtClean="0"/>
          </a:p>
          <a:p>
            <a:pPr marL="971550" lvl="1" indent="-571500">
              <a:buFont typeface="+mj-lt"/>
              <a:buAutoNum type="romanUcPeriod"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SCD clinics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Multiorganic</a:t>
            </a:r>
            <a:r>
              <a:rPr lang="en-US" dirty="0" smtClean="0"/>
              <a:t> lesion</a:t>
            </a:r>
            <a:r>
              <a:rPr lang="ru-RU" dirty="0" smtClean="0"/>
              <a:t> (</a:t>
            </a:r>
            <a:r>
              <a:rPr lang="en-US" dirty="0" smtClean="0"/>
              <a:t>ischemia, pain, gangrenes, blindness</a:t>
            </a:r>
            <a:r>
              <a:rPr lang="ru-RU" dirty="0" smtClean="0"/>
              <a:t>).</a:t>
            </a:r>
          </a:p>
          <a:p>
            <a:r>
              <a:rPr lang="en-US" dirty="0" smtClean="0"/>
              <a:t>Bones lesions are characteristic because of  the low blood flow, which leads to the bones aseptic necroses</a:t>
            </a:r>
            <a:r>
              <a:rPr lang="ru-RU" dirty="0" smtClean="0"/>
              <a:t>.</a:t>
            </a:r>
          </a:p>
          <a:p>
            <a:r>
              <a:rPr lang="en-US" dirty="0" err="1" smtClean="0"/>
              <a:t>Anaemia</a:t>
            </a:r>
            <a:r>
              <a:rPr lang="en-US" dirty="0" smtClean="0"/>
              <a:t> is mild, but tissue hypoxia is still present </a:t>
            </a:r>
            <a:r>
              <a:rPr lang="ru-RU" dirty="0" smtClean="0"/>
              <a:t>→ </a:t>
            </a:r>
            <a:r>
              <a:rPr lang="en-US" dirty="0" err="1" smtClean="0"/>
              <a:t>asteniks</a:t>
            </a:r>
            <a:r>
              <a:rPr lang="en-US" dirty="0" smtClean="0"/>
              <a:t>, bone expansion, </a:t>
            </a:r>
            <a:r>
              <a:rPr lang="en-US" dirty="0" err="1" smtClean="0"/>
              <a:t>hypogonadism</a:t>
            </a:r>
            <a:r>
              <a:rPr lang="ru-RU" dirty="0" smtClean="0"/>
              <a:t>.</a:t>
            </a:r>
          </a:p>
          <a:p>
            <a:r>
              <a:rPr lang="en-US" dirty="0" err="1" smtClean="0"/>
              <a:t>Hepatosplenomegaly</a:t>
            </a:r>
            <a:r>
              <a:rPr lang="en-US" dirty="0" smtClean="0"/>
              <a:t> 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5112568"/>
          </a:xfrm>
        </p:spPr>
        <p:txBody>
          <a:bodyPr/>
          <a:lstStyle/>
          <a:p>
            <a:r>
              <a:rPr lang="en-US" dirty="0" smtClean="0"/>
              <a:t>Homozygous  by HbS</a:t>
            </a:r>
            <a:r>
              <a:rPr lang="ru-RU" dirty="0" smtClean="0"/>
              <a:t> </a:t>
            </a:r>
            <a:r>
              <a:rPr lang="en-US" dirty="0" smtClean="0"/>
              <a:t>children have a fibrotic spleen because of  its early clogging</a:t>
            </a:r>
            <a:r>
              <a:rPr lang="ru-RU" dirty="0" smtClean="0"/>
              <a:t> → </a:t>
            </a:r>
            <a:r>
              <a:rPr lang="en-US" dirty="0" smtClean="0"/>
              <a:t>septic complications from early age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Diagnostics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Blood film</a:t>
            </a:r>
            <a:r>
              <a:rPr lang="ru-RU" dirty="0" smtClean="0"/>
              <a:t> – </a:t>
            </a:r>
            <a:r>
              <a:rPr lang="en-US" dirty="0" smtClean="0"/>
              <a:t>sickle cells</a:t>
            </a:r>
            <a:endParaRPr lang="ru-RU" dirty="0" smtClean="0"/>
          </a:p>
          <a:p>
            <a:r>
              <a:rPr lang="en-US" dirty="0" err="1" smtClean="0"/>
              <a:t>Sickling</a:t>
            </a:r>
            <a:r>
              <a:rPr lang="en-US" dirty="0" smtClean="0"/>
              <a:t> test: to a sealed drop of blood Na2SO4 is added, which leads to hypoxia and the red cells with HbS become sickle cells</a:t>
            </a:r>
          </a:p>
          <a:p>
            <a:r>
              <a:rPr lang="en-US" dirty="0" err="1" smtClean="0"/>
              <a:t>Haemoglobin</a:t>
            </a:r>
            <a:r>
              <a:rPr lang="en-US" dirty="0" smtClean="0"/>
              <a:t> electrophoresis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Analgesia </a:t>
            </a:r>
            <a:r>
              <a:rPr lang="ru-RU" dirty="0" smtClean="0"/>
              <a:t>(</a:t>
            </a:r>
            <a:r>
              <a:rPr lang="en-US" dirty="0" smtClean="0"/>
              <a:t>including narcotics</a:t>
            </a:r>
            <a:r>
              <a:rPr lang="ru-RU" dirty="0" smtClean="0"/>
              <a:t>)</a:t>
            </a:r>
            <a:r>
              <a:rPr lang="en-US" dirty="0" smtClean="0"/>
              <a:t>;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Low molecular weight </a:t>
            </a:r>
            <a:r>
              <a:rPr lang="en-US" dirty="0" err="1" smtClean="0"/>
              <a:t>polyglukin</a:t>
            </a:r>
            <a:r>
              <a:rPr lang="en-US" dirty="0" smtClean="0"/>
              <a:t>;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Desaggregants</a:t>
            </a:r>
            <a:r>
              <a:rPr lang="en-US" dirty="0" smtClean="0"/>
              <a:t>, direct anticoagulants;</a:t>
            </a:r>
            <a:endParaRPr lang="ru-RU" dirty="0" smtClean="0"/>
          </a:p>
          <a:p>
            <a:r>
              <a:rPr lang="en-US" dirty="0" smtClean="0"/>
              <a:t>Oral </a:t>
            </a:r>
            <a:r>
              <a:rPr lang="en-US" dirty="0" err="1" smtClean="0"/>
              <a:t>hydroxyurea</a:t>
            </a:r>
            <a:r>
              <a:rPr lang="en-US" dirty="0" smtClean="0"/>
              <a:t> (20–40 mg/kg/day). Although its precise mode of action is not known, it increases Hb F production, decreases intracellular Hb S concentration by increasing MCV, lowers the </a:t>
            </a:r>
            <a:r>
              <a:rPr lang="en-US" dirty="0" err="1" smtClean="0"/>
              <a:t>neutrophil</a:t>
            </a:r>
            <a:r>
              <a:rPr lang="en-US" dirty="0" smtClean="0"/>
              <a:t> count and inhibits </a:t>
            </a:r>
            <a:r>
              <a:rPr lang="en-US" dirty="0" err="1" smtClean="0"/>
              <a:t>prothrombotic</a:t>
            </a:r>
            <a:r>
              <a:rPr lang="en-US" dirty="0" smtClean="0"/>
              <a:t> interactions between sickle cells and the endothelium.</a:t>
            </a:r>
            <a:r>
              <a:rPr lang="ru-RU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/>
          <a:lstStyle/>
          <a:p>
            <a:pPr algn="ctr"/>
            <a:r>
              <a:rPr lang="en-US" dirty="0" err="1" smtClean="0"/>
              <a:t>Thalassaemias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Homozigous</a:t>
            </a:r>
            <a:r>
              <a:rPr lang="en-US" dirty="0" smtClean="0"/>
              <a:t> </a:t>
            </a:r>
            <a:r>
              <a:rPr lang="el-GR" dirty="0" smtClean="0"/>
              <a:t>β</a:t>
            </a:r>
            <a:r>
              <a:rPr lang="en-US" dirty="0" smtClean="0"/>
              <a:t>- </a:t>
            </a:r>
            <a:r>
              <a:rPr lang="en-US" dirty="0" err="1" smtClean="0"/>
              <a:t>thalassaemia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Heterozygous </a:t>
            </a:r>
            <a:r>
              <a:rPr lang="el-GR" dirty="0" smtClean="0"/>
              <a:t>β</a:t>
            </a:r>
            <a:r>
              <a:rPr lang="ru-RU" dirty="0" smtClean="0"/>
              <a:t>- , </a:t>
            </a:r>
            <a:r>
              <a:rPr lang="en-US" dirty="0" smtClean="0"/>
              <a:t>homozygous </a:t>
            </a:r>
            <a:r>
              <a:rPr lang="el-GR" dirty="0" smtClean="0"/>
              <a:t>α</a:t>
            </a:r>
            <a:r>
              <a:rPr lang="en-US" dirty="0" smtClean="0"/>
              <a:t>- </a:t>
            </a:r>
            <a:r>
              <a:rPr lang="en-US" dirty="0" err="1" smtClean="0"/>
              <a:t>thalassaemias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Haemolytic</a:t>
            </a:r>
            <a:r>
              <a:rPr lang="en-US" dirty="0" smtClean="0"/>
              <a:t> </a:t>
            </a:r>
            <a:r>
              <a:rPr lang="en-US" dirty="0" err="1" smtClean="0"/>
              <a:t>anaemia</a:t>
            </a:r>
            <a:r>
              <a:rPr lang="en-US" dirty="0" smtClean="0"/>
              <a:t> of different severity</a:t>
            </a:r>
            <a:endParaRPr lang="ru-RU" dirty="0" smtClean="0"/>
          </a:p>
          <a:p>
            <a:r>
              <a:rPr lang="en-US" dirty="0" err="1" smtClean="0"/>
              <a:t>Hepatosplenomegaly</a:t>
            </a:r>
            <a:r>
              <a:rPr lang="en-US" dirty="0" smtClean="0"/>
              <a:t> </a:t>
            </a:r>
            <a:r>
              <a:rPr lang="ru-RU" dirty="0" smtClean="0"/>
              <a:t> (</a:t>
            </a:r>
            <a:r>
              <a:rPr lang="en-US" dirty="0" err="1" smtClean="0"/>
              <a:t>extramedullar</a:t>
            </a:r>
            <a:r>
              <a:rPr lang="en-US" dirty="0" smtClean="0"/>
              <a:t> hemopoiesis</a:t>
            </a:r>
            <a:r>
              <a:rPr lang="ru-RU" dirty="0" smtClean="0"/>
              <a:t>)</a:t>
            </a:r>
          </a:p>
          <a:p>
            <a:r>
              <a:rPr lang="en-US" dirty="0" smtClean="0"/>
              <a:t>Tower skull </a:t>
            </a:r>
            <a:r>
              <a:rPr lang="ru-RU" dirty="0" smtClean="0"/>
              <a:t>(</a:t>
            </a:r>
            <a:r>
              <a:rPr lang="en-US" dirty="0" err="1" smtClean="0"/>
              <a:t>extramedullar</a:t>
            </a:r>
            <a:r>
              <a:rPr lang="en-US" dirty="0" smtClean="0"/>
              <a:t> hemopoiesis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Mild </a:t>
            </a:r>
            <a:r>
              <a:rPr lang="en-US" dirty="0" err="1" smtClean="0"/>
              <a:t>hypochromic</a:t>
            </a:r>
            <a:r>
              <a:rPr lang="en-US" dirty="0" smtClean="0"/>
              <a:t> </a:t>
            </a:r>
            <a:r>
              <a:rPr lang="en-US" dirty="0" err="1" smtClean="0"/>
              <a:t>anaemia</a:t>
            </a:r>
            <a:endParaRPr lang="ru-RU" dirty="0" smtClean="0"/>
          </a:p>
          <a:p>
            <a:r>
              <a:rPr lang="en-US" dirty="0" err="1" smtClean="0"/>
              <a:t>Haemolysis</a:t>
            </a:r>
            <a:r>
              <a:rPr lang="en-US" dirty="0" smtClean="0"/>
              <a:t> is absent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5CEA46-5F5E-48F6-AFD4-E9920CD2B823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72707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5030EE29-04F0-4A1B-95F5-A277015D368B}" type="slidenum">
              <a:rPr lang="en-US" sz="1400"/>
              <a:pPr algn="ctr"/>
              <a:t>35</a:t>
            </a:fld>
            <a:endParaRPr lang="en-US" sz="1400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23528" y="2132856"/>
            <a:ext cx="8568952" cy="3888432"/>
            <a:chOff x="336" y="2544"/>
            <a:chExt cx="5184" cy="1612"/>
          </a:xfrm>
        </p:grpSpPr>
        <p:pic>
          <p:nvPicPr>
            <p:cNvPr id="72711" name="Picture 2" descr="0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2586"/>
              <a:ext cx="2640" cy="1548"/>
            </a:xfrm>
            <a:prstGeom prst="rect">
              <a:avLst/>
            </a:prstGeom>
            <a:noFill/>
            <a:ln w="9525">
              <a:solidFill>
                <a:srgbClr val="5F5F5F"/>
              </a:solidFill>
              <a:miter lim="800000"/>
              <a:headEnd/>
              <a:tailEnd/>
            </a:ln>
          </p:spPr>
        </p:pic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336" y="2544"/>
              <a:ext cx="2329" cy="1612"/>
              <a:chOff x="336" y="2544"/>
              <a:chExt cx="2329" cy="1612"/>
            </a:xfrm>
          </p:grpSpPr>
          <p:pic>
            <p:nvPicPr>
              <p:cNvPr id="72715" name="Picture 10" descr="targets4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36" y="2544"/>
                <a:ext cx="2015" cy="1612"/>
              </a:xfrm>
              <a:prstGeom prst="rect">
                <a:avLst/>
              </a:prstGeom>
              <a:noFill/>
              <a:ln w="9525">
                <a:solidFill>
                  <a:srgbClr val="5F5F5F"/>
                </a:solidFill>
                <a:miter lim="800000"/>
                <a:headEnd/>
                <a:tailEnd/>
              </a:ln>
            </p:spPr>
          </p:pic>
          <p:sp>
            <p:nvSpPr>
              <p:cNvPr id="72716" name="Text Box 4"/>
              <p:cNvSpPr txBox="1">
                <a:spLocks noChangeArrowheads="1"/>
              </p:cNvSpPr>
              <p:nvPr/>
            </p:nvSpPr>
            <p:spPr bwMode="auto">
              <a:xfrm>
                <a:off x="947" y="3648"/>
                <a:ext cx="1718" cy="239"/>
              </a:xfrm>
              <a:prstGeom prst="rect">
                <a:avLst/>
              </a:prstGeom>
              <a:solidFill>
                <a:srgbClr val="DDDDDD"/>
              </a:solidFill>
              <a:ln w="12700" algn="ctr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800" b="1">
                    <a:latin typeface="Calibri" pitchFamily="34" charset="0"/>
                  </a:rPr>
                  <a:t>Target cells/Codocytes</a:t>
                </a:r>
              </a:p>
            </p:txBody>
          </p:sp>
          <p:sp>
            <p:nvSpPr>
              <p:cNvPr id="72717" name="Line 11"/>
              <p:cNvSpPr>
                <a:spLocks noChangeShapeType="1"/>
              </p:cNvSpPr>
              <p:nvPr/>
            </p:nvSpPr>
            <p:spPr bwMode="auto">
              <a:xfrm rot="2273770">
                <a:off x="497" y="3209"/>
                <a:ext cx="1" cy="33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718" name="Line 12"/>
              <p:cNvSpPr>
                <a:spLocks noChangeShapeType="1"/>
              </p:cNvSpPr>
              <p:nvPr/>
            </p:nvSpPr>
            <p:spPr bwMode="auto">
              <a:xfrm rot="2780981">
                <a:off x="1723" y="2612"/>
                <a:ext cx="1" cy="33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719" name="Line 13"/>
              <p:cNvSpPr>
                <a:spLocks noChangeShapeType="1"/>
              </p:cNvSpPr>
              <p:nvPr/>
            </p:nvSpPr>
            <p:spPr bwMode="auto">
              <a:xfrm rot="8260831">
                <a:off x="779" y="3730"/>
                <a:ext cx="1" cy="33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720" name="Line 14"/>
              <p:cNvSpPr>
                <a:spLocks noChangeShapeType="1"/>
              </p:cNvSpPr>
              <p:nvPr/>
            </p:nvSpPr>
            <p:spPr bwMode="auto">
              <a:xfrm rot="-4423568">
                <a:off x="2164" y="3214"/>
                <a:ext cx="1" cy="33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2713" name="Text Box 15"/>
            <p:cNvSpPr txBox="1">
              <a:spLocks noChangeArrowheads="1"/>
            </p:cNvSpPr>
            <p:nvPr/>
          </p:nvSpPr>
          <p:spPr bwMode="auto">
            <a:xfrm>
              <a:off x="3506" y="2645"/>
              <a:ext cx="52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latin typeface="Calibri" pitchFamily="34" charset="0"/>
                </a:rPr>
                <a:t>Beta</a:t>
              </a:r>
            </a:p>
          </p:txBody>
        </p:sp>
        <p:sp>
          <p:nvSpPr>
            <p:cNvPr id="72714" name="Text Box 16"/>
            <p:cNvSpPr txBox="1">
              <a:spLocks noChangeArrowheads="1"/>
            </p:cNvSpPr>
            <p:nvPr/>
          </p:nvSpPr>
          <p:spPr bwMode="auto">
            <a:xfrm>
              <a:off x="4608" y="3168"/>
              <a:ext cx="52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latin typeface="Calibri" pitchFamily="34" charset="0"/>
                </a:rPr>
                <a:t>Alpha</a:t>
              </a:r>
            </a:p>
          </p:txBody>
        </p:sp>
      </p:grpSp>
      <p:sp>
        <p:nvSpPr>
          <p:cNvPr id="72709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8229600" cy="1412776"/>
          </a:xfrm>
        </p:spPr>
        <p:txBody>
          <a:bodyPr/>
          <a:lstStyle/>
          <a:p>
            <a:pPr eaLnBrk="1" hangingPunct="1"/>
            <a:r>
              <a:rPr lang="en-US" b="1" dirty="0" smtClean="0"/>
              <a:t>D. </a:t>
            </a:r>
            <a:r>
              <a:rPr lang="en-US" b="1" dirty="0" err="1" smtClean="0"/>
              <a:t>Thalassemias</a:t>
            </a:r>
            <a:r>
              <a:rPr lang="en-US" b="1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</a:t>
            </a:r>
            <a:r>
              <a:rPr lang="en-US" dirty="0" smtClean="0"/>
              <a:t>-</a:t>
            </a:r>
            <a:r>
              <a:rPr lang="en-US" dirty="0" err="1" smtClean="0"/>
              <a:t>thalassemias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392488"/>
          </a:xfrm>
        </p:spPr>
        <p:txBody>
          <a:bodyPr>
            <a:normAutofit/>
          </a:bodyPr>
          <a:lstStyle/>
          <a:p>
            <a:r>
              <a:rPr lang="en-US" dirty="0" err="1" smtClean="0"/>
              <a:t>Mediterranian</a:t>
            </a:r>
            <a:r>
              <a:rPr lang="en-US" dirty="0" smtClean="0"/>
              <a:t>, Central, East Africa, Middle East, India</a:t>
            </a:r>
            <a:endParaRPr lang="ru-RU" dirty="0" smtClean="0"/>
          </a:p>
          <a:p>
            <a:r>
              <a:rPr lang="en-US" dirty="0" smtClean="0"/>
              <a:t>reduced synthesis of </a:t>
            </a:r>
            <a:r>
              <a:rPr lang="el-GR" dirty="0" smtClean="0"/>
              <a:t>β</a:t>
            </a:r>
            <a:r>
              <a:rPr lang="ru-RU" dirty="0" smtClean="0"/>
              <a:t>-</a:t>
            </a:r>
            <a:r>
              <a:rPr lang="en-US" dirty="0" smtClean="0"/>
              <a:t>chains</a:t>
            </a:r>
            <a:endParaRPr lang="ru-RU" dirty="0" smtClean="0"/>
          </a:p>
          <a:p>
            <a:r>
              <a:rPr lang="el-GR" dirty="0" smtClean="0"/>
              <a:t>α</a:t>
            </a:r>
            <a:r>
              <a:rPr lang="ru-RU" dirty="0" smtClean="0"/>
              <a:t>-</a:t>
            </a:r>
            <a:r>
              <a:rPr lang="en-US" dirty="0" smtClean="0"/>
              <a:t>chains are </a:t>
            </a:r>
            <a:r>
              <a:rPr lang="en-US" dirty="0" err="1" smtClean="0"/>
              <a:t>unsoluble</a:t>
            </a:r>
            <a:r>
              <a:rPr lang="ru-RU" dirty="0" smtClean="0"/>
              <a:t>, </a:t>
            </a:r>
            <a:r>
              <a:rPr lang="en-US" dirty="0" smtClean="0"/>
              <a:t>they precipitate in erythroblasts (in the BM), destroying its membrane </a:t>
            </a:r>
            <a:r>
              <a:rPr lang="ru-RU" dirty="0" smtClean="0"/>
              <a:t> = </a:t>
            </a:r>
            <a:r>
              <a:rPr lang="en-US" u="sng" dirty="0" smtClean="0"/>
              <a:t>ineffective erythropoiesis</a:t>
            </a:r>
            <a:endParaRPr lang="ru-RU" u="sng" dirty="0" smtClean="0"/>
          </a:p>
          <a:p>
            <a:r>
              <a:rPr lang="en-US" dirty="0" smtClean="0"/>
              <a:t>A part of RBCs ripens, goes to the blood flow, where  </a:t>
            </a:r>
            <a:r>
              <a:rPr lang="en-US" dirty="0" err="1" smtClean="0"/>
              <a:t>hemolysis</a:t>
            </a:r>
            <a:r>
              <a:rPr lang="en-US" dirty="0" smtClean="0"/>
              <a:t> takes place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</a:t>
            </a:r>
            <a:r>
              <a:rPr lang="en-US" dirty="0" smtClean="0"/>
              <a:t>-</a:t>
            </a:r>
            <a:r>
              <a:rPr lang="en-US" dirty="0" err="1" smtClean="0"/>
              <a:t>thalassemias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Severity of </a:t>
            </a:r>
            <a:r>
              <a:rPr lang="el-GR" dirty="0" smtClean="0"/>
              <a:t>β</a:t>
            </a:r>
            <a:r>
              <a:rPr lang="en-US" dirty="0" smtClean="0"/>
              <a:t>-thalassemia depends on the number of synthesized </a:t>
            </a:r>
            <a:r>
              <a:rPr lang="el-GR" dirty="0" smtClean="0"/>
              <a:t>β</a:t>
            </a:r>
            <a:r>
              <a:rPr lang="en-US" dirty="0" smtClean="0"/>
              <a:t>-chains</a:t>
            </a:r>
            <a:r>
              <a:rPr lang="ru-RU" dirty="0" smtClean="0"/>
              <a:t>.</a:t>
            </a:r>
          </a:p>
          <a:p>
            <a:r>
              <a:rPr lang="en-US" b="1" dirty="0" smtClean="0"/>
              <a:t>Cooley disease (thalassemia major) </a:t>
            </a:r>
            <a:r>
              <a:rPr lang="ru-RU" dirty="0" smtClean="0"/>
              <a:t>– </a:t>
            </a:r>
            <a:r>
              <a:rPr lang="en-US" dirty="0" smtClean="0"/>
              <a:t>the most severe form</a:t>
            </a:r>
            <a:r>
              <a:rPr lang="ru-RU" dirty="0" smtClean="0"/>
              <a:t>, </a:t>
            </a:r>
            <a:r>
              <a:rPr lang="en-US" dirty="0" smtClean="0"/>
              <a:t>complete lack of </a:t>
            </a:r>
            <a:r>
              <a:rPr lang="el-GR" dirty="0" smtClean="0"/>
              <a:t>β</a:t>
            </a:r>
            <a:r>
              <a:rPr lang="ru-RU" dirty="0" smtClean="0"/>
              <a:t>-</a:t>
            </a:r>
            <a:r>
              <a:rPr lang="en-US" dirty="0" smtClean="0"/>
              <a:t>chains</a:t>
            </a:r>
            <a:r>
              <a:rPr lang="ru-RU" dirty="0" smtClean="0"/>
              <a:t>,  </a:t>
            </a:r>
            <a:r>
              <a:rPr lang="el-GR" b="1" dirty="0" smtClean="0"/>
              <a:t>β</a:t>
            </a:r>
            <a:r>
              <a:rPr lang="ru-RU" b="1" baseline="30000" dirty="0" smtClean="0"/>
              <a:t>0</a:t>
            </a:r>
            <a:r>
              <a:rPr lang="ru-RU" b="1" dirty="0" smtClean="0"/>
              <a:t>-</a:t>
            </a:r>
            <a:r>
              <a:rPr lang="en-US" b="1" dirty="0" smtClean="0"/>
              <a:t>thalassemia</a:t>
            </a:r>
            <a:r>
              <a:rPr lang="ru-RU" dirty="0" smtClean="0"/>
              <a:t> (</a:t>
            </a:r>
            <a:r>
              <a:rPr lang="en-US" dirty="0" smtClean="0"/>
              <a:t>Hb up to</a:t>
            </a:r>
            <a:r>
              <a:rPr lang="ru-RU" dirty="0" smtClean="0"/>
              <a:t> до 30-50 </a:t>
            </a:r>
            <a:r>
              <a:rPr lang="en-US" dirty="0" smtClean="0"/>
              <a:t>g</a:t>
            </a:r>
            <a:r>
              <a:rPr lang="ru-RU" dirty="0" smtClean="0"/>
              <a:t>/</a:t>
            </a:r>
            <a:r>
              <a:rPr lang="en-US" dirty="0" smtClean="0"/>
              <a:t>l)</a:t>
            </a:r>
            <a:endParaRPr lang="ru-RU" dirty="0" smtClean="0"/>
          </a:p>
          <a:p>
            <a:r>
              <a:rPr lang="en-US" dirty="0" smtClean="0"/>
              <a:t>May be cured by </a:t>
            </a:r>
            <a:r>
              <a:rPr lang="en-US" dirty="0" err="1" smtClean="0"/>
              <a:t>alloBMT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34864E-594B-4620-9DF7-7D1378154664}" type="slidenum">
              <a:rPr lang="en-US" smtClean="0"/>
              <a:pPr/>
              <a:t>38</a:t>
            </a:fld>
            <a:endParaRPr lang="en-US" smtClean="0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0" y="1828800"/>
            <a:ext cx="4716016" cy="4192488"/>
            <a:chOff x="3360" y="1026"/>
            <a:chExt cx="2205" cy="1758"/>
          </a:xfrm>
        </p:grpSpPr>
        <p:pic>
          <p:nvPicPr>
            <p:cNvPr id="78868" name="Picture 41" descr="lazio transfused1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06" y="1026"/>
              <a:ext cx="2159" cy="1727"/>
            </a:xfrm>
            <a:prstGeom prst="rect">
              <a:avLst/>
            </a:prstGeom>
            <a:noFill/>
            <a:ln w="9525">
              <a:solidFill>
                <a:srgbClr val="5F5F5F"/>
              </a:solidFill>
              <a:miter lim="800000"/>
              <a:headEnd/>
              <a:tailEnd/>
            </a:ln>
          </p:spPr>
        </p:pic>
        <p:sp>
          <p:nvSpPr>
            <p:cNvPr id="78869" name="Text Box 18"/>
            <p:cNvSpPr txBox="1">
              <a:spLocks noChangeArrowheads="1"/>
            </p:cNvSpPr>
            <p:nvPr/>
          </p:nvSpPr>
          <p:spPr bwMode="auto">
            <a:xfrm>
              <a:off x="4476" y="1468"/>
              <a:ext cx="105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Calibri" pitchFamily="34" charset="0"/>
                </a:rPr>
                <a:t>Pap bodies</a:t>
              </a:r>
            </a:p>
          </p:txBody>
        </p:sp>
        <p:sp>
          <p:nvSpPr>
            <p:cNvPr id="78870" name="Text Box 43"/>
            <p:cNvSpPr txBox="1">
              <a:spLocks noChangeArrowheads="1"/>
            </p:cNvSpPr>
            <p:nvPr/>
          </p:nvSpPr>
          <p:spPr bwMode="auto">
            <a:xfrm>
              <a:off x="3594" y="1471"/>
              <a:ext cx="582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latin typeface="Calibri" pitchFamily="34" charset="0"/>
                </a:rPr>
                <a:t>NRBC</a:t>
              </a:r>
            </a:p>
          </p:txBody>
        </p:sp>
        <p:sp>
          <p:nvSpPr>
            <p:cNvPr id="78871" name="Text Box 47"/>
            <p:cNvSpPr txBox="1">
              <a:spLocks noChangeArrowheads="1"/>
            </p:cNvSpPr>
            <p:nvPr/>
          </p:nvSpPr>
          <p:spPr bwMode="auto">
            <a:xfrm>
              <a:off x="3360" y="2534"/>
              <a:ext cx="136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Calibri" pitchFamily="34" charset="0"/>
                </a:rPr>
                <a:t> </a:t>
              </a:r>
              <a:r>
                <a:rPr lang="en-US" sz="1800" b="1">
                  <a:latin typeface="Calibri" pitchFamily="34" charset="0"/>
                </a:rPr>
                <a:t>Transfused RBC</a:t>
              </a:r>
            </a:p>
          </p:txBody>
        </p:sp>
        <p:sp>
          <p:nvSpPr>
            <p:cNvPr id="78872" name="Line 51"/>
            <p:cNvSpPr>
              <a:spLocks noChangeShapeType="1"/>
            </p:cNvSpPr>
            <p:nvPr/>
          </p:nvSpPr>
          <p:spPr bwMode="auto">
            <a:xfrm rot="4471895" flipV="1">
              <a:off x="4795" y="2196"/>
              <a:ext cx="336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8873" name="Line 53"/>
            <p:cNvSpPr>
              <a:spLocks noChangeShapeType="1"/>
            </p:cNvSpPr>
            <p:nvPr/>
          </p:nvSpPr>
          <p:spPr bwMode="auto">
            <a:xfrm rot="15684869" flipV="1">
              <a:off x="3492" y="2356"/>
              <a:ext cx="336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8874" name="Line 54"/>
            <p:cNvSpPr>
              <a:spLocks noChangeShapeType="1"/>
            </p:cNvSpPr>
            <p:nvPr/>
          </p:nvSpPr>
          <p:spPr bwMode="auto">
            <a:xfrm rot="21078853" flipV="1">
              <a:off x="3895" y="2469"/>
              <a:ext cx="336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8875" name="Text Box 55"/>
            <p:cNvSpPr txBox="1">
              <a:spLocks noChangeArrowheads="1"/>
            </p:cNvSpPr>
            <p:nvPr/>
          </p:nvSpPr>
          <p:spPr bwMode="auto">
            <a:xfrm>
              <a:off x="4937" y="1996"/>
              <a:ext cx="583" cy="40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800" b="1">
                  <a:latin typeface="Calibri" pitchFamily="34" charset="0"/>
                </a:rPr>
                <a:t>Target cell</a:t>
              </a:r>
            </a:p>
          </p:txBody>
        </p:sp>
        <p:sp>
          <p:nvSpPr>
            <p:cNvPr id="78876" name="Line 56"/>
            <p:cNvSpPr>
              <a:spLocks noChangeShapeType="1"/>
            </p:cNvSpPr>
            <p:nvPr/>
          </p:nvSpPr>
          <p:spPr bwMode="auto">
            <a:xfrm rot="10123637" flipV="1">
              <a:off x="4793" y="1702"/>
              <a:ext cx="336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4495800" y="4160838"/>
            <a:ext cx="3733800" cy="2697162"/>
            <a:chOff x="2688" y="2496"/>
            <a:chExt cx="2544" cy="1837"/>
          </a:xfrm>
        </p:grpSpPr>
        <p:pic>
          <p:nvPicPr>
            <p:cNvPr id="78866" name="Picture 62" descr="hyper rbc B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2" y="2496"/>
              <a:ext cx="2160" cy="1729"/>
            </a:xfrm>
            <a:prstGeom prst="rect">
              <a:avLst/>
            </a:prstGeom>
            <a:noFill/>
            <a:ln w="9525">
              <a:solidFill>
                <a:srgbClr val="5F5F5F"/>
              </a:solidFill>
              <a:miter lim="800000"/>
              <a:headEnd/>
              <a:tailEnd/>
            </a:ln>
          </p:spPr>
        </p:pic>
        <p:sp>
          <p:nvSpPr>
            <p:cNvPr id="78867" name="Text Box 63"/>
            <p:cNvSpPr txBox="1">
              <a:spLocks noChangeArrowheads="1"/>
            </p:cNvSpPr>
            <p:nvPr/>
          </p:nvSpPr>
          <p:spPr bwMode="auto">
            <a:xfrm>
              <a:off x="2688" y="3888"/>
              <a:ext cx="2400" cy="445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Calibri" pitchFamily="34" charset="0"/>
                </a:rPr>
                <a:t>Hypercellular Bone Marrow </a:t>
              </a:r>
              <a:r>
                <a:rPr lang="en-US" sz="1800">
                  <a:latin typeface="Calibri" pitchFamily="34" charset="0"/>
                </a:rPr>
                <a:t>(10x)</a:t>
              </a:r>
            </a:p>
          </p:txBody>
        </p:sp>
      </p:grpSp>
      <p:sp>
        <p:nvSpPr>
          <p:cNvPr id="78853" name="Text Box 65"/>
          <p:cNvSpPr txBox="1">
            <a:spLocks noChangeArrowheads="1"/>
          </p:cNvSpPr>
          <p:nvPr/>
        </p:nvSpPr>
        <p:spPr bwMode="auto">
          <a:xfrm>
            <a:off x="838200" y="1268760"/>
            <a:ext cx="1616075" cy="3385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Calibri" pitchFamily="34" charset="0"/>
              </a:rPr>
              <a:t>Blood smear</a:t>
            </a:r>
          </a:p>
        </p:txBody>
      </p:sp>
      <p:grpSp>
        <p:nvGrpSpPr>
          <p:cNvPr id="4" name="Group 69"/>
          <p:cNvGrpSpPr>
            <a:grpSpLocks/>
          </p:cNvGrpSpPr>
          <p:nvPr/>
        </p:nvGrpSpPr>
        <p:grpSpPr bwMode="auto">
          <a:xfrm>
            <a:off x="4953000" y="1447800"/>
            <a:ext cx="3276600" cy="2616200"/>
            <a:chOff x="3072" y="672"/>
            <a:chExt cx="2208" cy="1763"/>
          </a:xfrm>
        </p:grpSpPr>
        <p:grpSp>
          <p:nvGrpSpPr>
            <p:cNvPr id="5" name="Group 59"/>
            <p:cNvGrpSpPr>
              <a:grpSpLocks/>
            </p:cNvGrpSpPr>
            <p:nvPr/>
          </p:nvGrpSpPr>
          <p:grpSpPr bwMode="auto">
            <a:xfrm>
              <a:off x="3072" y="672"/>
              <a:ext cx="2159" cy="1732"/>
              <a:chOff x="1087" y="2478"/>
              <a:chExt cx="2159" cy="1732"/>
            </a:xfrm>
          </p:grpSpPr>
          <p:pic>
            <p:nvPicPr>
              <p:cNvPr id="78861" name="Picture 40" descr="lazio transfused1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7" y="2483"/>
                <a:ext cx="2159" cy="1727"/>
              </a:xfrm>
              <a:prstGeom prst="rect">
                <a:avLst/>
              </a:prstGeom>
              <a:noFill/>
              <a:ln w="9525">
                <a:solidFill>
                  <a:srgbClr val="5F5F5F"/>
                </a:solidFill>
                <a:miter lim="800000"/>
                <a:headEnd/>
                <a:tailEnd/>
              </a:ln>
            </p:spPr>
          </p:pic>
          <p:sp>
            <p:nvSpPr>
              <p:cNvPr id="78862" name="Text Box 16"/>
              <p:cNvSpPr txBox="1">
                <a:spLocks noChangeArrowheads="1"/>
              </p:cNvSpPr>
              <p:nvPr/>
            </p:nvSpPr>
            <p:spPr bwMode="auto">
              <a:xfrm>
                <a:off x="2102" y="2478"/>
                <a:ext cx="1008" cy="43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1">
                    <a:latin typeface="Calibri" pitchFamily="34" charset="0"/>
                  </a:rPr>
                  <a:t>Howell-Jolly body</a:t>
                </a:r>
              </a:p>
            </p:txBody>
          </p:sp>
          <p:sp>
            <p:nvSpPr>
              <p:cNvPr id="78863" name="Text Box 15"/>
              <p:cNvSpPr txBox="1">
                <a:spLocks noChangeArrowheads="1"/>
              </p:cNvSpPr>
              <p:nvPr/>
            </p:nvSpPr>
            <p:spPr bwMode="auto">
              <a:xfrm>
                <a:off x="1728" y="3122"/>
                <a:ext cx="955" cy="43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800" b="1">
                    <a:latin typeface="Calibri" pitchFamily="34" charset="0"/>
                  </a:rPr>
                  <a:t>Target cells</a:t>
                </a:r>
              </a:p>
            </p:txBody>
          </p:sp>
          <p:sp>
            <p:nvSpPr>
              <p:cNvPr id="78864" name="Line 21"/>
              <p:cNvSpPr>
                <a:spLocks noChangeShapeType="1"/>
              </p:cNvSpPr>
              <p:nvPr/>
            </p:nvSpPr>
            <p:spPr bwMode="auto">
              <a:xfrm rot="13293449" flipV="1">
                <a:off x="1540" y="3013"/>
                <a:ext cx="336" cy="9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8865" name="Line 50"/>
              <p:cNvSpPr>
                <a:spLocks noChangeShapeType="1"/>
              </p:cNvSpPr>
              <p:nvPr/>
            </p:nvSpPr>
            <p:spPr bwMode="auto">
              <a:xfrm rot="9752673" flipV="1">
                <a:off x="1468" y="3335"/>
                <a:ext cx="336" cy="9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lg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8858" name="Text Box 32"/>
            <p:cNvSpPr txBox="1">
              <a:spLocks noChangeArrowheads="1"/>
            </p:cNvSpPr>
            <p:nvPr/>
          </p:nvSpPr>
          <p:spPr bwMode="auto">
            <a:xfrm>
              <a:off x="4262" y="2209"/>
              <a:ext cx="1018" cy="22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>
                  <a:latin typeface="Calibri" pitchFamily="34" charset="0"/>
                </a:rPr>
                <a:t>Blood smear</a:t>
              </a:r>
            </a:p>
          </p:txBody>
        </p:sp>
        <p:sp>
          <p:nvSpPr>
            <p:cNvPr id="78859" name="Text Box 66"/>
            <p:cNvSpPr txBox="1">
              <a:spLocks noChangeArrowheads="1"/>
            </p:cNvSpPr>
            <p:nvPr/>
          </p:nvSpPr>
          <p:spPr bwMode="auto">
            <a:xfrm>
              <a:off x="3120" y="1977"/>
              <a:ext cx="1001" cy="4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b="1">
                  <a:latin typeface="Calibri" pitchFamily="34" charset="0"/>
                </a:rPr>
                <a:t> </a:t>
              </a:r>
              <a:r>
                <a:rPr lang="en-US" sz="1800" b="1">
                  <a:latin typeface="Calibri" pitchFamily="34" charset="0"/>
                </a:rPr>
                <a:t>Transfused RBC</a:t>
              </a:r>
            </a:p>
          </p:txBody>
        </p:sp>
        <p:sp>
          <p:nvSpPr>
            <p:cNvPr id="78860" name="Line 67"/>
            <p:cNvSpPr>
              <a:spLocks noChangeShapeType="1"/>
            </p:cNvSpPr>
            <p:nvPr/>
          </p:nvSpPr>
          <p:spPr bwMode="auto">
            <a:xfrm rot="20401198" flipV="1">
              <a:off x="3760" y="1872"/>
              <a:ext cx="336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8855" name="Rectangle 29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Beta </a:t>
            </a:r>
            <a:r>
              <a:rPr lang="en-US" dirty="0" err="1" smtClean="0"/>
              <a:t>Thal</a:t>
            </a:r>
            <a:r>
              <a:rPr lang="en-US" dirty="0" smtClean="0"/>
              <a:t> Major (Homozygous)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Anamnesis</a:t>
            </a:r>
            <a:r>
              <a:rPr lang="ru-RU" dirty="0" smtClean="0"/>
              <a:t>: </a:t>
            </a:r>
            <a:r>
              <a:rPr lang="en-US" dirty="0" err="1" smtClean="0"/>
              <a:t>haemolytic</a:t>
            </a:r>
            <a:r>
              <a:rPr lang="en-US" dirty="0" smtClean="0"/>
              <a:t>  </a:t>
            </a:r>
            <a:r>
              <a:rPr lang="en-US" dirty="0" err="1" smtClean="0"/>
              <a:t>anaemia</a:t>
            </a:r>
            <a:r>
              <a:rPr lang="en-US" dirty="0" smtClean="0"/>
              <a:t> since childhood, </a:t>
            </a:r>
            <a:r>
              <a:rPr lang="en-US" dirty="0" err="1" smtClean="0"/>
              <a:t>hepatosplenomegaly</a:t>
            </a:r>
            <a:endParaRPr lang="ru-RU" dirty="0" smtClean="0"/>
          </a:p>
          <a:p>
            <a:r>
              <a:rPr lang="en-US" dirty="0" smtClean="0"/>
              <a:t>Target cells, </a:t>
            </a:r>
            <a:r>
              <a:rPr lang="en-US" dirty="0" err="1" smtClean="0"/>
              <a:t>hypochromia</a:t>
            </a:r>
            <a:r>
              <a:rPr lang="en-US" dirty="0" smtClean="0"/>
              <a:t> of RBCs</a:t>
            </a:r>
            <a:endParaRPr lang="ru-RU" dirty="0" smtClean="0"/>
          </a:p>
          <a:p>
            <a:r>
              <a:rPr lang="en-US" dirty="0" smtClean="0"/>
              <a:t>Electrophoresis shows prevalence of </a:t>
            </a:r>
            <a:r>
              <a:rPr lang="ru-RU" dirty="0" smtClean="0"/>
              <a:t> </a:t>
            </a:r>
            <a:r>
              <a:rPr lang="en-US" dirty="0" smtClean="0"/>
              <a:t>HbF, free</a:t>
            </a:r>
            <a:r>
              <a:rPr lang="ru-RU" dirty="0" smtClean="0"/>
              <a:t> </a:t>
            </a:r>
            <a:r>
              <a:rPr lang="el-GR" dirty="0" smtClean="0"/>
              <a:t>α</a:t>
            </a:r>
            <a:r>
              <a:rPr lang="ru-RU" dirty="0" smtClean="0"/>
              <a:t>-</a:t>
            </a:r>
            <a:r>
              <a:rPr lang="en-US" dirty="0" smtClean="0"/>
              <a:t>chains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6453336"/>
          </a:xfrm>
        </p:spPr>
        <p:txBody>
          <a:bodyPr>
            <a:normAutofit lnSpcReduction="10000"/>
          </a:bodyPr>
          <a:lstStyle/>
          <a:p>
            <a:pPr lvl="0">
              <a:buNone/>
            </a:pPr>
            <a:r>
              <a:rPr lang="en-US" sz="3000" b="1" dirty="0" err="1" smtClean="0">
                <a:solidFill>
                  <a:schemeClr val="tx2"/>
                </a:solidFill>
              </a:rPr>
              <a:t>Anaemias</a:t>
            </a:r>
            <a:r>
              <a:rPr lang="ru-RU" sz="3000" b="1" dirty="0" smtClean="0">
                <a:solidFill>
                  <a:schemeClr val="tx2"/>
                </a:solidFill>
              </a:rPr>
              <a:t>,</a:t>
            </a:r>
            <a:r>
              <a:rPr lang="en-US" sz="3000" b="1" dirty="0" smtClean="0">
                <a:solidFill>
                  <a:schemeClr val="tx2"/>
                </a:solidFill>
              </a:rPr>
              <a:t> developing because of external impact </a:t>
            </a:r>
            <a:r>
              <a:rPr lang="ru-RU" sz="3000" b="1" dirty="0" smtClean="0">
                <a:solidFill>
                  <a:schemeClr val="tx2"/>
                </a:solidFill>
              </a:rPr>
              <a:t>(</a:t>
            </a:r>
            <a:r>
              <a:rPr lang="en-US" sz="3000" b="1" dirty="0" smtClean="0">
                <a:solidFill>
                  <a:schemeClr val="tx2"/>
                </a:solidFill>
              </a:rPr>
              <a:t>acquired</a:t>
            </a:r>
            <a:r>
              <a:rPr lang="ru-RU" sz="3000" b="1" dirty="0" smtClean="0">
                <a:solidFill>
                  <a:schemeClr val="tx2"/>
                </a:solidFill>
              </a:rPr>
              <a:t>)</a:t>
            </a:r>
            <a:endParaRPr lang="ru-RU" dirty="0"/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Antibodies</a:t>
            </a:r>
            <a:endParaRPr lang="ru-RU" dirty="0" smtClean="0"/>
          </a:p>
          <a:p>
            <a:pPr lvl="1"/>
            <a:r>
              <a:rPr lang="en-US" dirty="0" err="1" smtClean="0"/>
              <a:t>Isoimmune</a:t>
            </a:r>
            <a:r>
              <a:rPr lang="ru-RU" dirty="0" smtClean="0"/>
              <a:t>: </a:t>
            </a:r>
            <a:r>
              <a:rPr lang="en-US" dirty="0" err="1" smtClean="0"/>
              <a:t>haemolytic</a:t>
            </a:r>
            <a:r>
              <a:rPr lang="en-US" dirty="0" smtClean="0"/>
              <a:t> disease of newborn, </a:t>
            </a:r>
            <a:r>
              <a:rPr lang="en-US" dirty="0" err="1" smtClean="0"/>
              <a:t>haemolytic</a:t>
            </a:r>
            <a:r>
              <a:rPr lang="en-US" dirty="0" smtClean="0"/>
              <a:t> transfusion reactions</a:t>
            </a:r>
            <a:endParaRPr lang="ru-RU" dirty="0" smtClean="0"/>
          </a:p>
          <a:p>
            <a:pPr lvl="1"/>
            <a:r>
              <a:rPr lang="en-US" dirty="0" smtClean="0"/>
              <a:t>Autoimmune</a:t>
            </a:r>
            <a:endParaRPr lang="ru-RU" dirty="0" smtClean="0"/>
          </a:p>
          <a:p>
            <a:pPr marL="571500" lvl="0" indent="-571500">
              <a:buFont typeface="+mj-lt"/>
              <a:buAutoNum type="romanUcPeriod"/>
            </a:pPr>
            <a:r>
              <a:rPr lang="en-US" dirty="0" smtClean="0"/>
              <a:t>Mechanical damage of RBCs</a:t>
            </a:r>
            <a:endParaRPr lang="ru-RU" dirty="0" smtClean="0"/>
          </a:p>
          <a:p>
            <a:pPr lvl="1"/>
            <a:r>
              <a:rPr lang="en-US" dirty="0" smtClean="0"/>
              <a:t>‘March’ </a:t>
            </a:r>
            <a:r>
              <a:rPr lang="en-US" dirty="0" err="1" smtClean="0"/>
              <a:t>haemoglobinuria</a:t>
            </a:r>
            <a:endParaRPr lang="ru-RU" dirty="0" smtClean="0"/>
          </a:p>
          <a:p>
            <a:pPr lvl="1"/>
            <a:r>
              <a:rPr lang="en-US" dirty="0" err="1" smtClean="0"/>
              <a:t>Microangiopathic</a:t>
            </a:r>
            <a:r>
              <a:rPr lang="en-US" dirty="0" smtClean="0"/>
              <a:t> </a:t>
            </a:r>
            <a:r>
              <a:rPr lang="en-US" dirty="0" err="1" smtClean="0"/>
              <a:t>haemolytic</a:t>
            </a:r>
            <a:r>
              <a:rPr lang="en-US" dirty="0" smtClean="0"/>
              <a:t> </a:t>
            </a:r>
            <a:r>
              <a:rPr lang="en-US" dirty="0" err="1" smtClean="0"/>
              <a:t>anaemia</a:t>
            </a:r>
            <a:endParaRPr lang="ru-RU" dirty="0" smtClean="0"/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Chemicals, parasites (malaria)</a:t>
            </a:r>
            <a:endParaRPr lang="ru-RU" dirty="0" smtClean="0"/>
          </a:p>
          <a:p>
            <a:pPr marL="571500" lvl="0" indent="-571500">
              <a:buFont typeface="+mj-lt"/>
              <a:buAutoNum type="romanUcPeriod"/>
            </a:pPr>
            <a:r>
              <a:rPr lang="en-US" dirty="0" err="1" smtClean="0"/>
              <a:t>Haemolytic</a:t>
            </a:r>
            <a:r>
              <a:rPr lang="en-US" dirty="0" smtClean="0"/>
              <a:t> poisons </a:t>
            </a:r>
            <a:endParaRPr lang="ru-RU" dirty="0" smtClean="0"/>
          </a:p>
          <a:p>
            <a:pPr marL="571500" lvl="0" indent="-571500">
              <a:buFont typeface="+mj-lt"/>
              <a:buAutoNum type="romanUcPeriod"/>
            </a:pPr>
            <a:r>
              <a:rPr lang="en-US" dirty="0" smtClean="0"/>
              <a:t>High </a:t>
            </a:r>
            <a:r>
              <a:rPr lang="en-US" dirty="0" err="1" smtClean="0"/>
              <a:t>secvestration</a:t>
            </a:r>
            <a:r>
              <a:rPr lang="en-US" dirty="0" smtClean="0"/>
              <a:t> of RBCs by </a:t>
            </a:r>
            <a:r>
              <a:rPr lang="en-US" dirty="0" err="1" smtClean="0"/>
              <a:t>phagocytosing</a:t>
            </a:r>
            <a:r>
              <a:rPr lang="en-US" dirty="0" smtClean="0"/>
              <a:t> </a:t>
            </a:r>
            <a:r>
              <a:rPr lang="en-US" dirty="0" err="1" smtClean="0"/>
              <a:t>mononuclears</a:t>
            </a:r>
            <a:endParaRPr lang="ru-RU" dirty="0" smtClean="0"/>
          </a:p>
          <a:p>
            <a:pPr lvl="1"/>
            <a:r>
              <a:rPr lang="en-US" dirty="0" err="1" smtClean="0"/>
              <a:t>Anaemias</a:t>
            </a:r>
            <a:r>
              <a:rPr lang="en-US" dirty="0" smtClean="0"/>
              <a:t> in acute infections</a:t>
            </a:r>
            <a:endParaRPr lang="ru-RU" dirty="0"/>
          </a:p>
          <a:p>
            <a:pPr lvl="1"/>
            <a:r>
              <a:rPr lang="en-US" dirty="0" err="1" smtClean="0"/>
              <a:t>Anaemias</a:t>
            </a:r>
            <a:r>
              <a:rPr lang="en-US" dirty="0" smtClean="0"/>
              <a:t> in </a:t>
            </a:r>
            <a:r>
              <a:rPr lang="en-US" dirty="0" err="1" smtClean="0"/>
              <a:t>hypersplenism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864096"/>
          </a:xfrm>
        </p:spPr>
        <p:txBody>
          <a:bodyPr/>
          <a:lstStyle/>
          <a:p>
            <a:r>
              <a:rPr lang="en-US" dirty="0" smtClean="0"/>
              <a:t>Target cells</a:t>
            </a:r>
            <a:endParaRPr lang="ru-RU" dirty="0"/>
          </a:p>
        </p:txBody>
      </p:sp>
      <p:pic>
        <p:nvPicPr>
          <p:cNvPr id="3074" name="Picture 2" descr="D:\-=Learnin=-\умка\гематология\мишеневидны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96952"/>
            <a:ext cx="4200467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-=Learnin=-\умка\гематология\мишеневидные э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340768"/>
            <a:ext cx="453650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alloBMT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en-US" dirty="0" err="1" smtClean="0"/>
              <a:t>Hemotransfusions</a:t>
            </a:r>
            <a:r>
              <a:rPr lang="en-US" dirty="0" smtClean="0"/>
              <a:t> </a:t>
            </a:r>
            <a:r>
              <a:rPr lang="ru-RU" dirty="0" smtClean="0"/>
              <a:t>(</a:t>
            </a:r>
            <a:r>
              <a:rPr lang="en-US" dirty="0" smtClean="0"/>
              <a:t>Hb maintenance at</a:t>
            </a:r>
            <a:r>
              <a:rPr lang="ru-RU" dirty="0" smtClean="0"/>
              <a:t> 100-110 </a:t>
            </a:r>
            <a:r>
              <a:rPr lang="en-US" dirty="0" smtClean="0"/>
              <a:t>g</a:t>
            </a:r>
            <a:r>
              <a:rPr lang="ru-RU" dirty="0" smtClean="0"/>
              <a:t>/</a:t>
            </a:r>
            <a:r>
              <a:rPr lang="en-US" dirty="0" smtClean="0"/>
              <a:t>l</a:t>
            </a:r>
            <a:r>
              <a:rPr lang="ru-RU" dirty="0" smtClean="0"/>
              <a:t>)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en-US" dirty="0" smtClean="0"/>
              <a:t>Iron drugs are contraindicated;</a:t>
            </a:r>
            <a:endParaRPr lang="ru-RU" dirty="0" smtClean="0"/>
          </a:p>
          <a:p>
            <a:r>
              <a:rPr lang="en-US" dirty="0" err="1" smtClean="0"/>
              <a:t>chelators</a:t>
            </a:r>
            <a:r>
              <a:rPr lang="ru-RU" dirty="0" smtClean="0"/>
              <a:t> (</a:t>
            </a:r>
            <a:r>
              <a:rPr lang="en-US" dirty="0" err="1" smtClean="0"/>
              <a:t>exjade</a:t>
            </a:r>
            <a:r>
              <a:rPr lang="ru-RU" dirty="0" smtClean="0"/>
              <a:t>, </a:t>
            </a:r>
            <a:r>
              <a:rPr lang="en-US" dirty="0" err="1" smtClean="0"/>
              <a:t>desferal</a:t>
            </a:r>
            <a:r>
              <a:rPr lang="ru-RU" dirty="0" smtClean="0"/>
              <a:t>)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en-US" dirty="0" err="1" smtClean="0"/>
              <a:t>Splenectomy</a:t>
            </a:r>
            <a:r>
              <a:rPr lang="en-US" dirty="0" smtClean="0"/>
              <a:t> </a:t>
            </a:r>
            <a:r>
              <a:rPr lang="ru-RU" dirty="0" smtClean="0"/>
              <a:t>(</a:t>
            </a:r>
            <a:r>
              <a:rPr lang="en-US" dirty="0" smtClean="0"/>
              <a:t>enlargement</a:t>
            </a:r>
            <a:r>
              <a:rPr lang="ru-RU" dirty="0" smtClean="0"/>
              <a:t> </a:t>
            </a:r>
            <a:r>
              <a:rPr lang="en-US" dirty="0" smtClean="0"/>
              <a:t>&gt;</a:t>
            </a:r>
            <a:r>
              <a:rPr lang="ru-RU" dirty="0" smtClean="0"/>
              <a:t> 8 </a:t>
            </a:r>
            <a:r>
              <a:rPr lang="en-US" dirty="0" smtClean="0"/>
              <a:t>under edge of  the costal arch; increase of the need in RBS transfusions to more than</a:t>
            </a:r>
            <a:r>
              <a:rPr lang="ru-RU" dirty="0" smtClean="0"/>
              <a:t> 50% </a:t>
            </a:r>
            <a:r>
              <a:rPr lang="en-US" dirty="0" smtClean="0"/>
              <a:t>from the initial size during</a:t>
            </a:r>
            <a:r>
              <a:rPr lang="ru-RU" dirty="0" smtClean="0"/>
              <a:t> 6</a:t>
            </a:r>
            <a:r>
              <a:rPr lang="en-US" dirty="0" smtClean="0"/>
              <a:t> months</a:t>
            </a:r>
            <a:r>
              <a:rPr lang="ru-RU" dirty="0" smtClean="0"/>
              <a:t>)</a:t>
            </a:r>
            <a:r>
              <a:rPr lang="en-US" dirty="0" smtClean="0"/>
              <a:t>;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</a:t>
            </a:r>
            <a:r>
              <a:rPr lang="en-US" dirty="0" smtClean="0"/>
              <a:t>-</a:t>
            </a:r>
            <a:r>
              <a:rPr lang="en-US" dirty="0" err="1" smtClean="0"/>
              <a:t>thalassemias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Lack of the </a:t>
            </a:r>
            <a:r>
              <a:rPr lang="el-GR" dirty="0" smtClean="0"/>
              <a:t>α</a:t>
            </a:r>
            <a:r>
              <a:rPr lang="ru-RU" dirty="0" smtClean="0"/>
              <a:t>-</a:t>
            </a:r>
            <a:r>
              <a:rPr lang="en-US" dirty="0" smtClean="0"/>
              <a:t>chains </a:t>
            </a:r>
            <a:r>
              <a:rPr lang="en-US" dirty="0" err="1" smtClean="0"/>
              <a:t>syntesis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el-GR" dirty="0" smtClean="0"/>
              <a:t>Β</a:t>
            </a:r>
            <a:r>
              <a:rPr lang="en-US" dirty="0" smtClean="0"/>
              <a:t>-chains are well soluble;</a:t>
            </a:r>
            <a:endParaRPr lang="ru-RU" dirty="0" smtClean="0"/>
          </a:p>
          <a:p>
            <a:r>
              <a:rPr lang="en-US" dirty="0" smtClean="0"/>
              <a:t>Even homozygous forms have milder </a:t>
            </a:r>
            <a:r>
              <a:rPr lang="en-US" dirty="0" err="1" smtClean="0"/>
              <a:t>hemolysis</a:t>
            </a:r>
            <a:r>
              <a:rPr lang="en-US" dirty="0" smtClean="0"/>
              <a:t> and more effective erythropoiesis then in</a:t>
            </a:r>
            <a:r>
              <a:rPr lang="ru-RU" dirty="0" smtClean="0"/>
              <a:t> </a:t>
            </a:r>
            <a:r>
              <a:rPr lang="el-GR" dirty="0" smtClean="0"/>
              <a:t>β</a:t>
            </a:r>
            <a:r>
              <a:rPr lang="ru-RU" dirty="0" smtClean="0"/>
              <a:t>-</a:t>
            </a:r>
            <a:r>
              <a:rPr lang="en-US" dirty="0" err="1" smtClean="0"/>
              <a:t>thalassemias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en-US" dirty="0" smtClean="0"/>
              <a:t>Treatment is similar.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7F9785C-FC99-490B-B271-22187C9C153A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81923" name="Line 14"/>
          <p:cNvSpPr>
            <a:spLocks noChangeShapeType="1"/>
          </p:cNvSpPr>
          <p:nvPr/>
        </p:nvSpPr>
        <p:spPr bwMode="auto">
          <a:xfrm rot="18197614" flipV="1">
            <a:off x="1828800" y="5029200"/>
            <a:ext cx="457200" cy="152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pic>
        <p:nvPicPr>
          <p:cNvPr id="81924" name="Picture 25" descr="JJsupravital retics heinz 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657600"/>
            <a:ext cx="3427413" cy="2741613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</p:spPr>
      </p:pic>
      <p:pic>
        <p:nvPicPr>
          <p:cNvPr id="81925" name="Picture 27" descr="few targets schisto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657600"/>
            <a:ext cx="3427413" cy="2741613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</p:spPr>
      </p:pic>
      <p:sp>
        <p:nvSpPr>
          <p:cNvPr id="81926" name="Text Box 16"/>
          <p:cNvSpPr txBox="1">
            <a:spLocks noChangeArrowheads="1"/>
          </p:cNvSpPr>
          <p:nvPr/>
        </p:nvSpPr>
        <p:spPr bwMode="auto">
          <a:xfrm>
            <a:off x="984250" y="4298950"/>
            <a:ext cx="1524000" cy="379413"/>
          </a:xfrm>
          <a:prstGeom prst="rect">
            <a:avLst/>
          </a:prstGeom>
          <a:solidFill>
            <a:srgbClr val="DDDDDD"/>
          </a:solidFill>
          <a:ln w="12700" algn="ctr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Calibri" pitchFamily="34" charset="0"/>
              </a:rPr>
              <a:t>Target cells</a:t>
            </a:r>
          </a:p>
        </p:txBody>
      </p:sp>
      <p:sp>
        <p:nvSpPr>
          <p:cNvPr id="81927" name="Text Box 23"/>
          <p:cNvSpPr txBox="1">
            <a:spLocks noChangeArrowheads="1"/>
          </p:cNvSpPr>
          <p:nvPr/>
        </p:nvSpPr>
        <p:spPr bwMode="auto">
          <a:xfrm>
            <a:off x="1100138" y="6034088"/>
            <a:ext cx="3167062" cy="3667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Calibri" pitchFamily="34" charset="0"/>
              </a:rPr>
              <a:t>Wright’s stain blood smear</a:t>
            </a:r>
          </a:p>
        </p:txBody>
      </p:sp>
      <p:sp>
        <p:nvSpPr>
          <p:cNvPr id="81928" name="Text Box 17"/>
          <p:cNvSpPr txBox="1">
            <a:spLocks noChangeArrowheads="1"/>
          </p:cNvSpPr>
          <p:nvPr/>
        </p:nvSpPr>
        <p:spPr bwMode="auto">
          <a:xfrm>
            <a:off x="6229350" y="3228975"/>
            <a:ext cx="2514600" cy="958850"/>
          </a:xfrm>
          <a:prstGeom prst="rect">
            <a:avLst/>
          </a:prstGeom>
          <a:solidFill>
            <a:srgbClr val="DDDDDD"/>
          </a:solidFill>
          <a:ln w="12700" algn="ctr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alibri" pitchFamily="34" charset="0"/>
              </a:rPr>
              <a:t>Heinz bodies   E</a:t>
            </a:r>
            <a:r>
              <a:rPr lang="en-US" sz="1800" b="1" i="1">
                <a:solidFill>
                  <a:schemeClr val="accent2"/>
                </a:solidFill>
                <a:latin typeface="Calibri" pitchFamily="34" charset="0"/>
              </a:rPr>
              <a:t>xcess beta chains</a:t>
            </a:r>
            <a:r>
              <a:rPr lang="en-US" b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1800">
                <a:solidFill>
                  <a:schemeClr val="accent2"/>
                </a:solidFill>
                <a:latin typeface="Calibri" pitchFamily="34" charset="0"/>
              </a:rPr>
              <a:t>Supravital stain</a:t>
            </a:r>
          </a:p>
        </p:txBody>
      </p:sp>
      <p:sp>
        <p:nvSpPr>
          <p:cNvPr id="81929" name="Line 28"/>
          <p:cNvSpPr>
            <a:spLocks noChangeShapeType="1"/>
          </p:cNvSpPr>
          <p:nvPr/>
        </p:nvSpPr>
        <p:spPr bwMode="auto">
          <a:xfrm rot="5846194">
            <a:off x="1260475" y="4714875"/>
            <a:ext cx="3048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81930" name="Line 29"/>
          <p:cNvSpPr>
            <a:spLocks noChangeShapeType="1"/>
          </p:cNvSpPr>
          <p:nvPr/>
        </p:nvSpPr>
        <p:spPr bwMode="auto">
          <a:xfrm rot="-189893">
            <a:off x="3155950" y="5332413"/>
            <a:ext cx="3048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81931" name="Line 30"/>
          <p:cNvSpPr>
            <a:spLocks noChangeShapeType="1"/>
          </p:cNvSpPr>
          <p:nvPr/>
        </p:nvSpPr>
        <p:spPr bwMode="auto">
          <a:xfrm rot="-566342">
            <a:off x="2332038" y="3905250"/>
            <a:ext cx="3048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81932" name="Line 31"/>
          <p:cNvSpPr>
            <a:spLocks noChangeShapeType="1"/>
          </p:cNvSpPr>
          <p:nvPr/>
        </p:nvSpPr>
        <p:spPr bwMode="auto">
          <a:xfrm rot="3673780">
            <a:off x="5929313" y="5097463"/>
            <a:ext cx="3048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81933" name="Line 32"/>
          <p:cNvSpPr>
            <a:spLocks noChangeShapeType="1"/>
          </p:cNvSpPr>
          <p:nvPr/>
        </p:nvSpPr>
        <p:spPr bwMode="auto">
          <a:xfrm rot="-3493222">
            <a:off x="6738938" y="4637088"/>
            <a:ext cx="3048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81934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836712"/>
            <a:ext cx="8229600" cy="79208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Alpha </a:t>
            </a:r>
            <a:r>
              <a:rPr lang="en-US" sz="4000" dirty="0" err="1" smtClean="0"/>
              <a:t>Thal</a:t>
            </a:r>
            <a:r>
              <a:rPr lang="en-US" sz="4000" dirty="0" smtClean="0"/>
              <a:t> </a:t>
            </a:r>
            <a:r>
              <a:rPr lang="en-US" sz="4000" dirty="0" err="1" smtClean="0"/>
              <a:t>Intermedia</a:t>
            </a:r>
            <a:r>
              <a:rPr lang="en-US" sz="4000" dirty="0" smtClean="0"/>
              <a:t> = </a:t>
            </a:r>
            <a:r>
              <a:rPr lang="en-US" sz="4000" dirty="0" err="1" smtClean="0"/>
              <a:t>Hgb</a:t>
            </a:r>
            <a:r>
              <a:rPr lang="en-US" sz="4000" dirty="0" smtClean="0"/>
              <a:t> H Disease</a:t>
            </a:r>
          </a:p>
        </p:txBody>
      </p:sp>
      <p:sp>
        <p:nvSpPr>
          <p:cNvPr id="81935" name="Rectangle 18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72816"/>
            <a:ext cx="8229600" cy="172819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 smtClean="0">
                <a:sym typeface="Wingdings" pitchFamily="2" charset="2"/>
              </a:rPr>
              <a:t>Three alpha genes deleted</a:t>
            </a:r>
          </a:p>
          <a:p>
            <a:pPr lvl="1" eaLnBrk="1" hangingPunct="1"/>
            <a:r>
              <a:rPr lang="en-US" dirty="0" smtClean="0">
                <a:sym typeface="Wingdings" pitchFamily="2" charset="2"/>
              </a:rPr>
              <a:t>Moderate decrease in alpha chains leads to beta chain excess…unstable </a:t>
            </a:r>
            <a:r>
              <a:rPr lang="en-US" dirty="0" err="1" smtClean="0">
                <a:sym typeface="Wingdings" pitchFamily="2" charset="2"/>
              </a:rPr>
              <a:t>Hgb</a:t>
            </a:r>
            <a:r>
              <a:rPr lang="en-US" dirty="0" smtClean="0">
                <a:sym typeface="Wingdings" pitchFamily="2" charset="2"/>
              </a:rPr>
              <a:t> H</a:t>
            </a:r>
          </a:p>
          <a:p>
            <a:pPr lvl="1" eaLnBrk="1" hangingPunct="1"/>
            <a:r>
              <a:rPr lang="en-US" dirty="0" smtClean="0">
                <a:sym typeface="Wingdings" pitchFamily="2" charset="2"/>
              </a:rPr>
              <a:t>Moderate anemia</a:t>
            </a:r>
          </a:p>
          <a:p>
            <a:pPr eaLnBrk="1" hangingPunct="1"/>
            <a:endParaRPr 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12838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  <a:effectLst/>
              </a:rPr>
              <a:t>Red Cell Enzymopathies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8229600" cy="37687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Physiology:</a:t>
            </a:r>
          </a:p>
          <a:p>
            <a:pPr lvl="1" eaLnBrk="1" hangingPunct="1">
              <a:defRPr/>
            </a:pPr>
            <a:r>
              <a:rPr lang="en-US" smtClean="0"/>
              <a:t>EM pathway: ATP production</a:t>
            </a:r>
          </a:p>
          <a:p>
            <a:pPr lvl="1" eaLnBrk="1" hangingPunct="1">
              <a:defRPr/>
            </a:pPr>
            <a:r>
              <a:rPr lang="en-US" smtClean="0"/>
              <a:t>HMP shunt pathway: NADPH &amp; Glutathione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/>
              <a:t>Glucose-6-phosphate </a:t>
            </a:r>
            <a:r>
              <a:rPr lang="en-US" sz="3500" b="1" dirty="0" err="1" smtClean="0"/>
              <a:t>dehydrogenase</a:t>
            </a:r>
            <a:r>
              <a:rPr lang="en-US" sz="3500" b="1" dirty="0" smtClean="0"/>
              <a:t/>
            </a:r>
            <a:br>
              <a:rPr lang="en-US" sz="3500" b="1" dirty="0" smtClean="0"/>
            </a:br>
            <a:r>
              <a:rPr lang="en-US" sz="3500" b="1" dirty="0" smtClean="0"/>
              <a:t>(G6PD) deficiency</a:t>
            </a:r>
            <a:endParaRPr lang="ru-RU" sz="35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392488"/>
          </a:xfrm>
        </p:spPr>
        <p:txBody>
          <a:bodyPr>
            <a:normAutofit/>
          </a:bodyPr>
          <a:lstStyle/>
          <a:p>
            <a:r>
              <a:rPr lang="en-US" dirty="0" smtClean="0"/>
              <a:t>Patients develop HA when the red cells are exposed to oxidant stress, especially by drugs, infections, ingestion of </a:t>
            </a:r>
            <a:r>
              <a:rPr lang="en-US" dirty="0" err="1" smtClean="0"/>
              <a:t>fava</a:t>
            </a:r>
            <a:r>
              <a:rPr lang="en-US" dirty="0" smtClean="0"/>
              <a:t> beans and during the neonatal period</a:t>
            </a:r>
            <a:endParaRPr lang="ru-RU" dirty="0" smtClean="0"/>
          </a:p>
          <a:p>
            <a:r>
              <a:rPr lang="ru-RU" dirty="0" smtClean="0"/>
              <a:t>2 </a:t>
            </a:r>
            <a:r>
              <a:rPr lang="en-US" dirty="0" smtClean="0"/>
              <a:t>forms</a:t>
            </a:r>
            <a:r>
              <a:rPr lang="ru-RU" dirty="0" smtClean="0"/>
              <a:t>: </a:t>
            </a:r>
          </a:p>
          <a:p>
            <a:pPr lvl="1"/>
            <a:r>
              <a:rPr lang="en-US" dirty="0" smtClean="0"/>
              <a:t>Mediterranean </a:t>
            </a:r>
            <a:r>
              <a:rPr lang="ru-RU" dirty="0" smtClean="0"/>
              <a:t>(</a:t>
            </a:r>
            <a:r>
              <a:rPr lang="en-US" dirty="0" smtClean="0"/>
              <a:t>more severe, enzyme deficiency is present in </a:t>
            </a:r>
            <a:r>
              <a:rPr lang="en-US" dirty="0" err="1" smtClean="0"/>
              <a:t>reticulocytes</a:t>
            </a:r>
            <a:r>
              <a:rPr lang="ru-RU" dirty="0" smtClean="0"/>
              <a:t>)</a:t>
            </a:r>
          </a:p>
          <a:p>
            <a:pPr lvl="1"/>
            <a:r>
              <a:rPr lang="en-US" dirty="0" smtClean="0"/>
              <a:t>African (enzyme deficiency is present in old red cells</a:t>
            </a:r>
            <a:r>
              <a:rPr lang="ru-RU" dirty="0" smtClean="0"/>
              <a:t>)</a:t>
            </a:r>
          </a:p>
          <a:p>
            <a:pPr lvl="1">
              <a:buNone/>
            </a:pPr>
            <a:r>
              <a:rPr lang="en-US" dirty="0" smtClean="0"/>
              <a:t>Is dangerous by acute renal failure development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hoto Editor Photo" r:id="rId3" imgW="5380952" imgH="5477640" progId="">
                  <p:embed/>
                </p:oleObj>
              </mc:Choice>
              <mc:Fallback>
                <p:oleObj name="Photo Editor Photo" r:id="rId3" imgW="5380952" imgH="547764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622925" y="2346325"/>
            <a:ext cx="168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(Oxidised</a:t>
            </a:r>
            <a:r>
              <a:rPr lang="en-US" sz="1600" b="1">
                <a:solidFill>
                  <a:schemeClr val="bg2"/>
                </a:solidFill>
              </a:rPr>
              <a:t> </a:t>
            </a:r>
            <a:r>
              <a:rPr lang="en-US" sz="1600" b="1">
                <a:solidFill>
                  <a:schemeClr val="bg1"/>
                </a:solidFill>
              </a:rPr>
              <a:t>form)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1828800" y="2362200"/>
            <a:ext cx="1685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(Reduced form)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219200"/>
            <a:ext cx="8229600" cy="516212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0000"/>
                </a:solidFill>
              </a:rPr>
              <a:t>Clinical Features:</a:t>
            </a:r>
          </a:p>
          <a:p>
            <a:pPr lvl="1" eaLnBrk="1" hangingPunct="1">
              <a:defRPr/>
            </a:pPr>
            <a:r>
              <a:rPr lang="en-US" dirty="0" smtClean="0"/>
              <a:t>Acute drug induced </a:t>
            </a:r>
            <a:r>
              <a:rPr lang="en-US" dirty="0" err="1" smtClean="0"/>
              <a:t>hemolysis</a:t>
            </a:r>
            <a:r>
              <a:rPr lang="en-US" dirty="0" smtClean="0"/>
              <a:t>:</a:t>
            </a:r>
          </a:p>
          <a:p>
            <a:pPr lvl="2" eaLnBrk="1" hangingPunct="1">
              <a:defRPr/>
            </a:pPr>
            <a:r>
              <a:rPr lang="en-US" dirty="0" smtClean="0"/>
              <a:t>Aspirin, </a:t>
            </a:r>
            <a:r>
              <a:rPr lang="en-US" dirty="0" err="1" smtClean="0"/>
              <a:t>primaquine</a:t>
            </a:r>
            <a:r>
              <a:rPr lang="en-US" dirty="0" smtClean="0"/>
              <a:t>, quinine, </a:t>
            </a:r>
            <a:r>
              <a:rPr lang="en-US" dirty="0" err="1" smtClean="0"/>
              <a:t>chloroquine</a:t>
            </a:r>
            <a:r>
              <a:rPr lang="en-US" dirty="0" smtClean="0"/>
              <a:t>, </a:t>
            </a:r>
            <a:r>
              <a:rPr lang="en-US" dirty="0" err="1" smtClean="0"/>
              <a:t>dapsone</a:t>
            </a:r>
            <a:r>
              <a:rPr lang="en-US" dirty="0" smtClean="0"/>
              <a:t>….</a:t>
            </a:r>
          </a:p>
          <a:p>
            <a:pPr lvl="1" eaLnBrk="1" hangingPunct="1">
              <a:defRPr/>
            </a:pPr>
            <a:r>
              <a:rPr lang="en-US" dirty="0" smtClean="0"/>
              <a:t>Chronic compensated </a:t>
            </a:r>
            <a:r>
              <a:rPr lang="en-US" dirty="0" err="1" smtClean="0"/>
              <a:t>hemolysis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Infection/acute illness</a:t>
            </a:r>
          </a:p>
          <a:p>
            <a:pPr lvl="1" eaLnBrk="1" hangingPunct="1">
              <a:defRPr/>
            </a:pPr>
            <a:r>
              <a:rPr lang="en-US" dirty="0" smtClean="0"/>
              <a:t>Neonatal jaundice</a:t>
            </a:r>
          </a:p>
          <a:p>
            <a:pPr lvl="1" eaLnBrk="1" hangingPunct="1">
              <a:defRPr/>
            </a:pPr>
            <a:r>
              <a:rPr lang="en-US" dirty="0" err="1" smtClean="0"/>
              <a:t>Favism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764704"/>
            <a:ext cx="8229600" cy="583264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Inv: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/>
              <a:t>e/o non-</a:t>
            </a:r>
            <a:r>
              <a:rPr lang="en-US" sz="3200" dirty="0" err="1" smtClean="0"/>
              <a:t>spherocytic</a:t>
            </a:r>
            <a:r>
              <a:rPr lang="en-US" sz="3200" dirty="0" smtClean="0"/>
              <a:t> intravascular </a:t>
            </a:r>
            <a:r>
              <a:rPr lang="en-US" sz="3200" dirty="0" err="1" smtClean="0"/>
              <a:t>hemolyis</a:t>
            </a:r>
            <a:endParaRPr lang="en-US" sz="32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/>
              <a:t>P. Smear: Bite cells, blister cells, irregular small cells, Heinz bodies, </a:t>
            </a:r>
            <a:r>
              <a:rPr lang="en-US" sz="3200" dirty="0" err="1" smtClean="0"/>
              <a:t>polychromasia</a:t>
            </a:r>
            <a:endParaRPr lang="en-US" sz="32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/>
              <a:t>G-6-PD level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32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Treatment: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/>
              <a:t>Stop the precipitating drug or treat the infection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/>
              <a:t>Acute transfusions if required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685800"/>
            <a:ext cx="8229600" cy="6477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dirty="0" smtClean="0">
                <a:solidFill>
                  <a:schemeClr val="folHlink"/>
                </a:solidFill>
                <a:effectLst/>
              </a:rPr>
              <a:t>2</a:t>
            </a:r>
            <a:r>
              <a:rPr lang="en-US" sz="3600" dirty="0" smtClean="0">
                <a:solidFill>
                  <a:srgbClr val="C00000"/>
                </a:solidFill>
                <a:effectLst/>
              </a:rPr>
              <a:t>. </a:t>
            </a:r>
            <a:r>
              <a:rPr lang="en-US" sz="3600" dirty="0" err="1" smtClean="0">
                <a:solidFill>
                  <a:srgbClr val="C00000"/>
                </a:solidFill>
                <a:effectLst/>
              </a:rPr>
              <a:t>Pyruvate</a:t>
            </a:r>
            <a:r>
              <a:rPr lang="en-US" sz="3600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/>
              </a:rPr>
              <a:t>Kinase</a:t>
            </a:r>
            <a:r>
              <a:rPr lang="en-US" sz="3600" dirty="0" smtClean="0">
                <a:solidFill>
                  <a:srgbClr val="C00000"/>
                </a:solidFill>
                <a:effectLst/>
              </a:rPr>
              <a:t> Deficiency</a:t>
            </a:r>
          </a:p>
          <a:p>
            <a:pPr lvl="1" eaLnBrk="1" hangingPunct="1">
              <a:defRPr/>
            </a:pPr>
            <a:r>
              <a:rPr lang="en-US" sz="3200" dirty="0" smtClean="0"/>
              <a:t>AR</a:t>
            </a:r>
          </a:p>
          <a:p>
            <a:pPr lvl="1" eaLnBrk="1" hangingPunct="1">
              <a:defRPr/>
            </a:pPr>
            <a:r>
              <a:rPr lang="en-US" sz="3200" dirty="0" smtClean="0"/>
              <a:t>Deficient ATP production, Chronic hemolytic anemia</a:t>
            </a:r>
          </a:p>
          <a:p>
            <a:pPr lvl="1" eaLnBrk="1" hangingPunct="1">
              <a:defRPr/>
            </a:pPr>
            <a:r>
              <a:rPr lang="en-US" sz="3200" dirty="0" smtClean="0"/>
              <a:t>Inv;</a:t>
            </a:r>
          </a:p>
          <a:p>
            <a:pPr lvl="2" eaLnBrk="1" hangingPunct="1">
              <a:defRPr/>
            </a:pPr>
            <a:r>
              <a:rPr lang="en-US" sz="3200" dirty="0" smtClean="0"/>
              <a:t>P. Smear: Prickle cells</a:t>
            </a:r>
          </a:p>
          <a:p>
            <a:pPr lvl="2" eaLnBrk="1" hangingPunct="1">
              <a:defRPr/>
            </a:pPr>
            <a:r>
              <a:rPr lang="en-US" sz="3200" dirty="0" smtClean="0"/>
              <a:t>Decreased enzyme activity</a:t>
            </a:r>
          </a:p>
          <a:p>
            <a:pPr lvl="1" eaLnBrk="1" hangingPunct="1">
              <a:defRPr/>
            </a:pPr>
            <a:r>
              <a:rPr lang="en-US" sz="3200" dirty="0" smtClean="0"/>
              <a:t>Treatment: </a:t>
            </a:r>
          </a:p>
          <a:p>
            <a:pPr lvl="2" eaLnBrk="1" hangingPunct="1">
              <a:defRPr/>
            </a:pPr>
            <a:r>
              <a:rPr lang="en-US" sz="3200" dirty="0" smtClean="0"/>
              <a:t>Transfusion may be required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Haemolytic</a:t>
            </a:r>
            <a:r>
              <a:rPr lang="en-US" dirty="0" smtClean="0"/>
              <a:t> </a:t>
            </a:r>
            <a:r>
              <a:rPr lang="en-US" dirty="0" err="1" smtClean="0"/>
              <a:t>anaemias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85192" y="1224136"/>
          <a:ext cx="8758808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57200"/>
            <a:ext cx="7772400" cy="3763888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Autoimmune Hemolytic </a:t>
            </a:r>
            <a:r>
              <a:rPr lang="en-US" dirty="0" err="1" smtClean="0">
                <a:solidFill>
                  <a:srgbClr val="C00000"/>
                </a:solidFill>
              </a:rPr>
              <a:t>Anemias</a:t>
            </a:r>
            <a:endParaRPr lang="en-US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Direct </a:t>
            </a:r>
            <a:r>
              <a:rPr lang="en-US" dirty="0" err="1" smtClean="0">
                <a:solidFill>
                  <a:schemeClr val="tx1"/>
                </a:solidFill>
              </a:rPr>
              <a:t>Antiglobulin</a:t>
            </a:r>
            <a:r>
              <a:rPr lang="en-US" dirty="0" smtClean="0">
                <a:solidFill>
                  <a:schemeClr val="tx1"/>
                </a:solidFill>
              </a:rPr>
              <a:t> Test (DAT)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1295400"/>
          </a:xfrm>
        </p:spPr>
        <p:txBody>
          <a:bodyPr/>
          <a:lstStyle/>
          <a:p>
            <a:pPr eaLnBrk="1" hangingPunct="1"/>
            <a:r>
              <a:rPr lang="en-US" dirty="0" smtClean="0"/>
              <a:t>Have red cells been coated in-vivo with </a:t>
            </a:r>
            <a:r>
              <a:rPr lang="en-US" dirty="0" err="1" smtClean="0"/>
              <a:t>Ig</a:t>
            </a:r>
            <a:r>
              <a:rPr lang="en-US" dirty="0" smtClean="0"/>
              <a:t>, complement or both?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3076" name="Picture 5" descr="http://www.vet.uga.edu/vpp/clerk/hiers/FIG5Slid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667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1066800" y="6172200"/>
            <a:ext cx="7053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http://www.vet.uga.edu/vpp/clerk/hiers/FIG5Slide3.JPG</a:t>
            </a:r>
          </a:p>
        </p:txBody>
      </p:sp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4953000" y="2327275"/>
            <a:ext cx="38147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DAT can detect 100-500</a:t>
            </a:r>
          </a:p>
          <a:p>
            <a:r>
              <a:rPr lang="en-US" dirty="0"/>
              <a:t>molecules of </a:t>
            </a:r>
            <a:r>
              <a:rPr lang="en-US" dirty="0" err="1"/>
              <a:t>IgG</a:t>
            </a:r>
            <a:r>
              <a:rPr lang="en-US" dirty="0"/>
              <a:t> and</a:t>
            </a:r>
          </a:p>
          <a:p>
            <a:r>
              <a:rPr lang="en-US" dirty="0"/>
              <a:t>400-1100 molecules of C’</a:t>
            </a: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4953000" y="3581400"/>
            <a:ext cx="3505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/>
              <a:t>Polyspecific</a:t>
            </a:r>
            <a:r>
              <a:rPr lang="en-US" dirty="0"/>
              <a:t> reagent</a:t>
            </a:r>
          </a:p>
          <a:p>
            <a:r>
              <a:rPr lang="en-US" dirty="0"/>
              <a:t>If positive, then </a:t>
            </a:r>
            <a:r>
              <a:rPr lang="en-US" dirty="0" err="1"/>
              <a:t>IgG</a:t>
            </a:r>
            <a:endParaRPr lang="en-US" dirty="0"/>
          </a:p>
          <a:p>
            <a:r>
              <a:rPr lang="en-US" dirty="0"/>
              <a:t>and C3d specific reagents</a:t>
            </a:r>
          </a:p>
        </p:txBody>
      </p:sp>
      <p:sp>
        <p:nvSpPr>
          <p:cNvPr id="3080" name="Text Box 9"/>
          <p:cNvSpPr txBox="1">
            <a:spLocks noChangeArrowheads="1"/>
          </p:cNvSpPr>
          <p:nvPr/>
        </p:nvSpPr>
        <p:spPr bwMode="auto">
          <a:xfrm>
            <a:off x="4800600" y="4876800"/>
            <a:ext cx="41798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DAT may be positive</a:t>
            </a:r>
          </a:p>
          <a:p>
            <a:r>
              <a:rPr lang="en-US" dirty="0"/>
              <a:t>without evidence of </a:t>
            </a:r>
            <a:r>
              <a:rPr lang="en-US" dirty="0" err="1"/>
              <a:t>hemolysis</a:t>
            </a:r>
            <a:r>
              <a:rPr lang="en-US" dirty="0"/>
              <a:t>;</a:t>
            </a:r>
          </a:p>
          <a:p>
            <a:r>
              <a:rPr lang="en-US" dirty="0"/>
              <a:t>Therefore clinical info important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Serologic Investigation of a positive DAT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0848"/>
            <a:ext cx="8229600" cy="4464496"/>
          </a:xfrm>
        </p:spPr>
        <p:txBody>
          <a:bodyPr/>
          <a:lstStyle/>
          <a:p>
            <a:pPr eaLnBrk="1" hangingPunct="1"/>
            <a:r>
              <a:rPr lang="en-US" dirty="0" smtClean="0"/>
              <a:t>Previous slide</a:t>
            </a:r>
            <a:r>
              <a:rPr lang="en-US" dirty="0" smtClean="0">
                <a:sym typeface="Wingdings" pitchFamily="2" charset="2"/>
              </a:rPr>
              <a:t> what proteins are coating the cell: </a:t>
            </a:r>
            <a:r>
              <a:rPr lang="en-US" dirty="0" err="1" smtClean="0">
                <a:sym typeface="Wingdings" pitchFamily="2" charset="2"/>
              </a:rPr>
              <a:t>IgG</a:t>
            </a:r>
            <a:r>
              <a:rPr lang="en-US" dirty="0" smtClean="0">
                <a:sym typeface="Wingdings" pitchFamily="2" charset="2"/>
              </a:rPr>
              <a:t> only, complement, or both</a:t>
            </a:r>
          </a:p>
          <a:p>
            <a:pPr eaLnBrk="1" hangingPunct="1"/>
            <a:r>
              <a:rPr lang="en-US" dirty="0" smtClean="0">
                <a:sym typeface="Wingdings" pitchFamily="2" charset="2"/>
              </a:rPr>
              <a:t>Test an </a:t>
            </a:r>
            <a:r>
              <a:rPr lang="en-US" dirty="0" err="1" smtClean="0">
                <a:sym typeface="Wingdings" pitchFamily="2" charset="2"/>
              </a:rPr>
              <a:t>eluate</a:t>
            </a:r>
            <a:r>
              <a:rPr lang="en-US" dirty="0" smtClean="0">
                <a:sym typeface="Wingdings" pitchFamily="2" charset="2"/>
              </a:rPr>
              <a:t>: remove the coating antibodies and test them against panel cells</a:t>
            </a:r>
          </a:p>
          <a:p>
            <a:pPr eaLnBrk="1" hangingPunct="1"/>
            <a:r>
              <a:rPr lang="en-US" dirty="0" smtClean="0">
                <a:sym typeface="Wingdings" pitchFamily="2" charset="2"/>
              </a:rPr>
              <a:t>Test the patient serum to identify </a:t>
            </a:r>
            <a:r>
              <a:rPr lang="en-US" dirty="0" err="1" smtClean="0">
                <a:sym typeface="Wingdings" pitchFamily="2" charset="2"/>
              </a:rPr>
              <a:t>alloantibodies</a:t>
            </a:r>
            <a:r>
              <a:rPr lang="en-US" dirty="0" smtClean="0">
                <a:sym typeface="Wingdings" pitchFamily="2" charset="2"/>
              </a:rPr>
              <a:t> that may exist to red cell antigens</a:t>
            </a:r>
          </a:p>
          <a:p>
            <a:pPr eaLnBrk="1" hangingPunct="1"/>
            <a:endParaRPr lang="en-US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Positive DAT may result from: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84784"/>
            <a:ext cx="7922840" cy="4896544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sz="2400" dirty="0" err="1" smtClean="0"/>
              <a:t>Autoantibodies</a:t>
            </a:r>
            <a:r>
              <a:rPr lang="en-US" sz="2400" dirty="0" smtClean="0"/>
              <a:t> to intrinsic red cell antigens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Circulating </a:t>
            </a:r>
            <a:r>
              <a:rPr lang="en-US" sz="2400" dirty="0" err="1" smtClean="0"/>
              <a:t>Alloantibodies</a:t>
            </a:r>
            <a:r>
              <a:rPr lang="en-US" sz="2400" dirty="0" smtClean="0"/>
              <a:t> bound to transfused donor cells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err="1" smtClean="0"/>
              <a:t>Alloantibodies</a:t>
            </a:r>
            <a:r>
              <a:rPr lang="en-US" sz="2400" dirty="0" smtClean="0"/>
              <a:t> in donor plasma containing products reacting with transfused recipient’s cells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Maternal </a:t>
            </a:r>
            <a:r>
              <a:rPr lang="en-US" sz="2400" dirty="0" err="1" smtClean="0"/>
              <a:t>Alloantibodies</a:t>
            </a:r>
            <a:r>
              <a:rPr lang="en-US" sz="2400" dirty="0" smtClean="0"/>
              <a:t> that cross the placenta and bind to fetal red cells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Antibodies against drugs on red cells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Non-red cell </a:t>
            </a:r>
            <a:r>
              <a:rPr lang="en-US" sz="2400" dirty="0" err="1" smtClean="0"/>
              <a:t>immunoglobulins</a:t>
            </a:r>
            <a:r>
              <a:rPr lang="en-US" sz="2400" dirty="0" smtClean="0"/>
              <a:t> bound to red cell (e.g. IVIG)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A positive DAT does not mean decreased red cell lifespan and therefore a history and physical is needed to determine the significance of a positive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838200"/>
            <a:ext cx="7994848" cy="53991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If there is no evidence of increased red cell destruction (anemia, </a:t>
            </a:r>
            <a:r>
              <a:rPr lang="en-US" dirty="0" smtClean="0">
                <a:solidFill>
                  <a:schemeClr val="tx1"/>
                </a:solidFill>
                <a:sym typeface="Symbol" pitchFamily="18" charset="2"/>
              </a:rPr>
              <a:t> </a:t>
            </a:r>
            <a:r>
              <a:rPr lang="en-US" dirty="0" err="1" smtClean="0">
                <a:solidFill>
                  <a:schemeClr val="tx1"/>
                </a:solidFill>
              </a:rPr>
              <a:t>reticulocytes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  <a:sym typeface="Symbol" pitchFamily="18" charset="2"/>
              </a:rPr>
              <a:t></a:t>
            </a:r>
            <a:r>
              <a:rPr lang="en-US" dirty="0" smtClean="0">
                <a:solidFill>
                  <a:schemeClr val="tx1"/>
                </a:solidFill>
              </a:rPr>
              <a:t> LDH, </a:t>
            </a:r>
            <a:r>
              <a:rPr lang="en-US" dirty="0" smtClean="0">
                <a:solidFill>
                  <a:schemeClr val="tx1"/>
                </a:solidFill>
                <a:sym typeface="Symbol" pitchFamily="18" charset="2"/>
              </a:rPr>
              <a:t> </a:t>
            </a:r>
            <a:r>
              <a:rPr lang="en-US" dirty="0" err="1" smtClean="0">
                <a:solidFill>
                  <a:schemeClr val="tx1"/>
                </a:solidFill>
              </a:rPr>
              <a:t>haptoglobin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hemoglobinemia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hemoglobinuria</a:t>
            </a:r>
            <a:r>
              <a:rPr lang="en-US" dirty="0" smtClean="0">
                <a:solidFill>
                  <a:schemeClr val="tx1"/>
                </a:solidFill>
              </a:rPr>
              <a:t>, etc), no further work-up of a positive DAT is necessary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Questions to ask…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824"/>
            <a:ext cx="8229600" cy="447977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Decreased red cell survival?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Has the patient been recently transfused?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Red cells, plasma containing products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Is the patient on any medications that can cause a positive DAT and </a:t>
            </a:r>
            <a:r>
              <a:rPr lang="en-US" sz="2800" dirty="0" err="1" smtClean="0"/>
              <a:t>hemolysis</a:t>
            </a:r>
            <a:r>
              <a:rPr lang="en-US" sz="2800" dirty="0" smtClean="0"/>
              <a:t> (e.g. penicillin, </a:t>
            </a:r>
            <a:r>
              <a:rPr lang="en-US" sz="2800" dirty="0" err="1" smtClean="0"/>
              <a:t>aldomet</a:t>
            </a:r>
            <a:r>
              <a:rPr lang="en-US" sz="2800" dirty="0" smtClean="0"/>
              <a:t>, </a:t>
            </a:r>
            <a:r>
              <a:rPr lang="en-US" sz="2800" dirty="0" err="1" smtClean="0"/>
              <a:t>cephalosporins</a:t>
            </a:r>
            <a:r>
              <a:rPr lang="en-US" sz="2800" dirty="0" smtClean="0"/>
              <a:t>)?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Has the patient received a transplant?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Is the patient receiving IVIG?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Is the patient pregnant?  Is the patient a newborn infant?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chemeClr val="tx1"/>
                </a:solidFill>
              </a:rPr>
              <a:t>Hemolysis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44824"/>
            <a:ext cx="7918648" cy="4536504"/>
          </a:xfrm>
        </p:spPr>
        <p:txBody>
          <a:bodyPr/>
          <a:lstStyle/>
          <a:p>
            <a:pPr eaLnBrk="1" hangingPunct="1"/>
            <a:r>
              <a:rPr lang="en-US" dirty="0" err="1" smtClean="0"/>
              <a:t>Def’n</a:t>
            </a:r>
            <a:r>
              <a:rPr lang="en-US" dirty="0" smtClean="0"/>
              <a:t>: Premature destruction of red blood cells that may be due to the intravascular environment or defective red cells</a:t>
            </a:r>
          </a:p>
          <a:p>
            <a:pPr eaLnBrk="1" hangingPunct="1"/>
            <a:r>
              <a:rPr lang="en-US" dirty="0" smtClean="0"/>
              <a:t>normal red cell life span is 120 days; decreased red cell survival studies</a:t>
            </a:r>
          </a:p>
          <a:p>
            <a:pPr eaLnBrk="1" hangingPunct="1"/>
            <a:r>
              <a:rPr lang="en-US" dirty="0" err="1" smtClean="0"/>
              <a:t>Def’n</a:t>
            </a:r>
            <a:r>
              <a:rPr lang="en-US" dirty="0" smtClean="0"/>
              <a:t> Immune </a:t>
            </a:r>
            <a:r>
              <a:rPr lang="en-US" dirty="0" err="1" smtClean="0"/>
              <a:t>Hemolysis</a:t>
            </a:r>
            <a:r>
              <a:rPr lang="en-US" dirty="0" smtClean="0"/>
              <a:t>: shortening of red cell survival due to the products of an immune response</a:t>
            </a:r>
          </a:p>
          <a:p>
            <a:pPr eaLnBrk="1" hangingPunct="1">
              <a:buFontTx/>
              <a:buNone/>
            </a:pPr>
            <a:endParaRPr lang="en-US" dirty="0" smtClean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435280" cy="852704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</a:rPr>
              <a:t>Intravascular vs. </a:t>
            </a:r>
            <a:r>
              <a:rPr lang="en-US" dirty="0" err="1" smtClean="0">
                <a:solidFill>
                  <a:schemeClr val="tx1"/>
                </a:solidFill>
              </a:rPr>
              <a:t>Extravascular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3810000" cy="4572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b="1" u="sng" dirty="0" smtClean="0"/>
              <a:t>Intravascular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red cells </a:t>
            </a:r>
            <a:r>
              <a:rPr lang="en-US" sz="2400" dirty="0" err="1" smtClean="0"/>
              <a:t>lyse</a:t>
            </a:r>
            <a:r>
              <a:rPr lang="en-US" sz="2400" dirty="0" smtClean="0"/>
              <a:t> in the circulation and release their products into the plasma fraction; </a:t>
            </a:r>
            <a:r>
              <a:rPr lang="en-US" sz="2400" u="sng" dirty="0" smtClean="0"/>
              <a:t>obvious and rare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Anemia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Decreased </a:t>
            </a:r>
            <a:r>
              <a:rPr lang="en-US" sz="2400" dirty="0" err="1" smtClean="0"/>
              <a:t>Haptoglobin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Hemoglobinemia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Hemoglobinuria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Urine </a:t>
            </a:r>
            <a:r>
              <a:rPr lang="en-US" sz="2400" dirty="0" err="1" smtClean="0"/>
              <a:t>hemosiderin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Increased LDH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72816"/>
            <a:ext cx="3956248" cy="4608512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b="1" u="sng" dirty="0" err="1" smtClean="0"/>
              <a:t>Extravascular</a:t>
            </a:r>
            <a:endParaRPr lang="en-US" sz="2400" b="1" u="sng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ingestion of red cells by macrophages in the liver, spleen and bone marrow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u="sng" dirty="0" smtClean="0"/>
              <a:t>Little or no hemoglobin escapes into the circulation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Anemia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Decreased </a:t>
            </a:r>
            <a:r>
              <a:rPr lang="en-US" sz="2400" dirty="0" err="1" smtClean="0"/>
              <a:t>Haptoglobin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Normal plasma hemoglobin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Increased LDH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48680"/>
            <a:ext cx="7772400" cy="86409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Classification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772816"/>
            <a:ext cx="8064896" cy="475252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Warm Autoimmune (WAIHA)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70-80%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Cold Autoimmune (CAIHA)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20-30%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Mixed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7-8%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Paroxysmal Cold </a:t>
            </a:r>
            <a:r>
              <a:rPr lang="en-US" sz="2800" dirty="0" err="1" smtClean="0"/>
              <a:t>Hemoglobinuria</a:t>
            </a:r>
            <a:endParaRPr lang="en-US" sz="28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rare in adults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Drug Induced Hemolytic Anemia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Warm vs. Cold Auto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WARM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u="sng" dirty="0" smtClean="0"/>
              <a:t>Reacts at 37 </a:t>
            </a:r>
            <a:r>
              <a:rPr lang="en-US" sz="2400" u="sng" dirty="0" err="1" smtClean="0"/>
              <a:t>degC</a:t>
            </a:r>
            <a:endParaRPr lang="en-US" sz="2400" u="sng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Insidious to acute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Anemia severe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Fever, jaundice frequent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Intravascular not common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Splenomegaly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Hematomegaly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Adenopathy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None of these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8839"/>
            <a:ext cx="4038600" cy="436608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COLD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u="sng" dirty="0" smtClean="0"/>
              <a:t>Reacts at room temperature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Often chronic anemia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9-12 g/</a:t>
            </a:r>
            <a:r>
              <a:rPr lang="en-US" sz="2400" dirty="0" err="1" smtClean="0"/>
              <a:t>dL</a:t>
            </a:r>
            <a:r>
              <a:rPr lang="en-US" sz="2400" dirty="0" smtClean="0"/>
              <a:t> (less severe)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Autoagglutination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Hemoglobinuria</a:t>
            </a:r>
            <a:r>
              <a:rPr lang="en-US" sz="2400" dirty="0" smtClean="0"/>
              <a:t>, </a:t>
            </a:r>
            <a:r>
              <a:rPr lang="en-US" sz="2400" dirty="0" err="1" smtClean="0"/>
              <a:t>acrocyanosis</a:t>
            </a:r>
            <a:r>
              <a:rPr lang="en-US" sz="2400" dirty="0" smtClean="0"/>
              <a:t> and </a:t>
            </a:r>
            <a:r>
              <a:rPr lang="en-US" sz="2400" dirty="0" err="1" smtClean="0"/>
              <a:t>raynaud’s</a:t>
            </a:r>
            <a:r>
              <a:rPr lang="en-US" sz="2400" dirty="0" smtClean="0"/>
              <a:t> with cold exposure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No </a:t>
            </a:r>
            <a:r>
              <a:rPr lang="en-US" sz="2400" dirty="0" err="1" smtClean="0"/>
              <a:t>organomegaly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1"/>
          <p:cNvPicPr>
            <a:picLocks noChangeAspect="1" noChangeArrowheads="1"/>
          </p:cNvPicPr>
          <p:nvPr/>
        </p:nvPicPr>
        <p:blipFill>
          <a:blip r:embed="rId3" cstate="print"/>
          <a:srcRect l="54868" t="2834" r="885" b="18359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Warm Auto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824"/>
            <a:ext cx="8229600" cy="4824536"/>
          </a:xfrm>
        </p:spPr>
        <p:txBody>
          <a:bodyPr/>
          <a:lstStyle/>
          <a:p>
            <a:pPr eaLnBrk="1" hangingPunct="1"/>
            <a:r>
              <a:rPr lang="en-US" dirty="0" smtClean="0"/>
              <a:t>Most are idiopathic (30%)</a:t>
            </a:r>
          </a:p>
          <a:p>
            <a:pPr eaLnBrk="1" hangingPunct="1"/>
            <a:r>
              <a:rPr lang="en-US" dirty="0" smtClean="0"/>
              <a:t>Older patients</a:t>
            </a:r>
          </a:p>
          <a:p>
            <a:pPr eaLnBrk="1" hangingPunct="1"/>
            <a:r>
              <a:rPr lang="en-US" dirty="0" smtClean="0"/>
              <a:t>Secondary (acute or chronic) (70%)</a:t>
            </a:r>
          </a:p>
          <a:p>
            <a:pPr lvl="1" eaLnBrk="1" hangingPunct="1"/>
            <a:r>
              <a:rPr lang="en-US" dirty="0" smtClean="0"/>
              <a:t>Malignancy esp. </a:t>
            </a:r>
            <a:r>
              <a:rPr lang="en-US" dirty="0" err="1" smtClean="0"/>
              <a:t>lymphoproliferative</a:t>
            </a:r>
            <a:r>
              <a:rPr lang="en-US" dirty="0" smtClean="0"/>
              <a:t> disorder</a:t>
            </a:r>
          </a:p>
          <a:p>
            <a:pPr lvl="2" eaLnBrk="1" hangingPunct="1"/>
            <a:r>
              <a:rPr lang="en-US" dirty="0" smtClean="0"/>
              <a:t>predominantly B-cell lymphomas</a:t>
            </a:r>
          </a:p>
          <a:p>
            <a:pPr lvl="1" eaLnBrk="1" hangingPunct="1"/>
            <a:r>
              <a:rPr lang="en-US" dirty="0" smtClean="0"/>
              <a:t>Rarely carcinoma</a:t>
            </a:r>
          </a:p>
          <a:p>
            <a:pPr lvl="1" eaLnBrk="1" hangingPunct="1"/>
            <a:r>
              <a:rPr lang="en-US" dirty="0" smtClean="0"/>
              <a:t>Autoimmune disorders (e.g. SLE)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</a:rPr>
              <a:t>WAIHA Serologic Investigation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DAT+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Anti-</a:t>
            </a:r>
            <a:r>
              <a:rPr lang="en-US" sz="2400" dirty="0" err="1" smtClean="0"/>
              <a:t>IgG</a:t>
            </a:r>
            <a:r>
              <a:rPr lang="en-US" sz="2400" dirty="0" smtClean="0"/>
              <a:t> only 20-60%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Anti-C3d only 7-14%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Both 24-63%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Antibody screen+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All panel cells+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err="1" smtClean="0"/>
              <a:t>Autocontrol</a:t>
            </a:r>
            <a:r>
              <a:rPr lang="en-US" sz="2800" dirty="0" smtClean="0"/>
              <a:t>+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50% of patients will have autoimmune antibody left over in the serum (DAT should be 4+)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</a:rPr>
              <a:t>WAIHA Serologic Investigation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0848"/>
            <a:ext cx="8229600" cy="4464496"/>
          </a:xfrm>
        </p:spPr>
        <p:txBody>
          <a:bodyPr/>
          <a:lstStyle/>
          <a:p>
            <a:pPr eaLnBrk="1" hangingPunct="1"/>
            <a:r>
              <a:rPr lang="en-US" dirty="0" err="1" smtClean="0"/>
              <a:t>Eluate</a:t>
            </a:r>
            <a:r>
              <a:rPr lang="en-US" dirty="0" smtClean="0"/>
              <a:t>: Remove antibody coating the patient’s red cells and react them with test cells</a:t>
            </a:r>
          </a:p>
          <a:p>
            <a:pPr eaLnBrk="1" hangingPunct="1"/>
            <a:r>
              <a:rPr lang="en-US" dirty="0" err="1" smtClean="0"/>
              <a:t>Panagglutinin</a:t>
            </a:r>
            <a:r>
              <a:rPr lang="en-US" dirty="0" smtClean="0"/>
              <a:t> &gt;90%</a:t>
            </a:r>
          </a:p>
          <a:p>
            <a:pPr eaLnBrk="1" hangingPunct="1"/>
            <a:r>
              <a:rPr lang="en-US" dirty="0" smtClean="0"/>
              <a:t>Defined Specificity &lt;10% (e.g. broad or narrow anti-</a:t>
            </a:r>
            <a:r>
              <a:rPr lang="en-US" dirty="0" err="1" smtClean="0"/>
              <a:t>Rh</a:t>
            </a:r>
            <a:r>
              <a:rPr lang="en-US" dirty="0" smtClean="0"/>
              <a:t>; anti-e, anti-LW)</a:t>
            </a:r>
          </a:p>
          <a:p>
            <a:pPr eaLnBrk="1" hangingPunct="1"/>
            <a:r>
              <a:rPr lang="en-US" dirty="0" smtClean="0"/>
              <a:t>Rarely other specificities such as </a:t>
            </a:r>
            <a:r>
              <a:rPr lang="en-US" dirty="0" err="1" smtClean="0"/>
              <a:t>Kell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</a:rPr>
              <a:t>WAIHA Underlying </a:t>
            </a:r>
            <a:r>
              <a:rPr lang="en-US" dirty="0" err="1" smtClean="0">
                <a:solidFill>
                  <a:schemeClr val="tx1"/>
                </a:solidFill>
              </a:rPr>
              <a:t>Alloantibodies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2856"/>
            <a:ext cx="8229600" cy="4191744"/>
          </a:xfrm>
        </p:spPr>
        <p:txBody>
          <a:bodyPr/>
          <a:lstStyle/>
          <a:p>
            <a:pPr eaLnBrk="1" hangingPunct="1"/>
            <a:r>
              <a:rPr lang="en-US" sz="2800" dirty="0" smtClean="0"/>
              <a:t>Remove antibodies coating the patient’s red cells</a:t>
            </a:r>
          </a:p>
          <a:p>
            <a:pPr eaLnBrk="1" hangingPunct="1"/>
            <a:r>
              <a:rPr lang="en-US" sz="2800" dirty="0" smtClean="0"/>
              <a:t>Incubate these uncoated cells with the patient plasma to adsorb </a:t>
            </a:r>
            <a:r>
              <a:rPr lang="en-US" sz="2800" dirty="0" err="1" smtClean="0"/>
              <a:t>autoantibodies</a:t>
            </a:r>
            <a:endParaRPr lang="en-US" sz="2800" dirty="0" smtClean="0"/>
          </a:p>
          <a:p>
            <a:pPr eaLnBrk="1" hangingPunct="1"/>
            <a:r>
              <a:rPr lang="en-US" sz="2800" dirty="0" smtClean="0"/>
              <a:t>Repeat as many times as necessary to get </a:t>
            </a:r>
            <a:r>
              <a:rPr lang="en-US" sz="2800" dirty="0" err="1" smtClean="0"/>
              <a:t>autoantibodies</a:t>
            </a:r>
            <a:r>
              <a:rPr lang="en-US" sz="2800" dirty="0" smtClean="0"/>
              <a:t> out of plasma</a:t>
            </a:r>
          </a:p>
          <a:p>
            <a:pPr eaLnBrk="1" hangingPunct="1"/>
            <a:r>
              <a:rPr lang="en-US" sz="2800" dirty="0" smtClean="0"/>
              <a:t>React patient plasma, which should have all </a:t>
            </a:r>
            <a:r>
              <a:rPr lang="en-US" sz="2800" dirty="0" err="1" smtClean="0"/>
              <a:t>autoantibodies</a:t>
            </a:r>
            <a:r>
              <a:rPr lang="en-US" sz="2800" dirty="0" smtClean="0"/>
              <a:t> removed, with panel cells</a:t>
            </a:r>
          </a:p>
          <a:p>
            <a:pPr eaLnBrk="1" hangingPunct="1"/>
            <a:r>
              <a:rPr lang="en-US" sz="2800" dirty="0" smtClean="0"/>
              <a:t>Rule out underlying </a:t>
            </a:r>
            <a:r>
              <a:rPr lang="en-US" sz="2800" dirty="0" err="1" smtClean="0"/>
              <a:t>alloantibodies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068728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Don’t wait to transfuse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2856"/>
            <a:ext cx="8229600" cy="453650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Transfusion can be life saving in the setting of WAIHA and severe anemia or unstable clinical/cardiac status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Do not wait for “compatible blood”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Do not wait for underlying </a:t>
            </a:r>
            <a:r>
              <a:rPr lang="en-US" dirty="0" err="1" smtClean="0"/>
              <a:t>alloantibodies</a:t>
            </a:r>
            <a:r>
              <a:rPr lang="en-US" dirty="0" smtClean="0"/>
              <a:t> to be worked up (several hours) when the anemia is severe and life threatening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“Least incompatible”?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20688"/>
            <a:ext cx="7772400" cy="936104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Therapy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16832"/>
            <a:ext cx="7772400" cy="4483968"/>
          </a:xfrm>
        </p:spPr>
        <p:txBody>
          <a:bodyPr/>
          <a:lstStyle/>
          <a:p>
            <a:pPr eaLnBrk="1" hangingPunct="1"/>
            <a:r>
              <a:rPr lang="en-US" dirty="0" smtClean="0"/>
              <a:t>B12, </a:t>
            </a:r>
            <a:r>
              <a:rPr lang="en-US" dirty="0" err="1" smtClean="0"/>
              <a:t>folate</a:t>
            </a:r>
            <a:endParaRPr lang="en-US" dirty="0" smtClean="0"/>
          </a:p>
          <a:p>
            <a:pPr eaLnBrk="1" hangingPunct="1"/>
            <a:r>
              <a:rPr lang="en-US" dirty="0" smtClean="0"/>
              <a:t>Steroids</a:t>
            </a:r>
          </a:p>
          <a:p>
            <a:pPr lvl="1" eaLnBrk="1" hangingPunct="1"/>
            <a:r>
              <a:rPr lang="en-US" dirty="0" smtClean="0"/>
              <a:t>Prednisone 1-2mg/kg/day then taper when </a:t>
            </a:r>
            <a:r>
              <a:rPr lang="en-US" dirty="0" err="1" smtClean="0"/>
              <a:t>Hgb</a:t>
            </a:r>
            <a:r>
              <a:rPr lang="en-US" dirty="0" smtClean="0"/>
              <a:t>&gt;10</a:t>
            </a:r>
          </a:p>
          <a:p>
            <a:pPr eaLnBrk="1" hangingPunct="1"/>
            <a:r>
              <a:rPr lang="en-US" dirty="0" err="1" smtClean="0"/>
              <a:t>Splenectomy</a:t>
            </a:r>
            <a:endParaRPr lang="en-US" dirty="0" smtClean="0"/>
          </a:p>
          <a:p>
            <a:pPr lvl="1" eaLnBrk="1" hangingPunct="1"/>
            <a:r>
              <a:rPr lang="en-US" dirty="0" smtClean="0"/>
              <a:t>If non-responder to steroids</a:t>
            </a:r>
          </a:p>
          <a:p>
            <a:pPr eaLnBrk="1" hangingPunct="1"/>
            <a:r>
              <a:rPr lang="en-US" dirty="0" err="1" smtClean="0"/>
              <a:t>Rituxan</a:t>
            </a:r>
            <a:endParaRPr lang="en-US" dirty="0" smtClean="0"/>
          </a:p>
          <a:p>
            <a:pPr eaLnBrk="1" hangingPunct="1"/>
            <a:r>
              <a:rPr lang="en-US" dirty="0" err="1" smtClean="0"/>
              <a:t>Plasmapheresis</a:t>
            </a:r>
            <a:r>
              <a:rPr lang="en-US" dirty="0" smtClean="0"/>
              <a:t> is not effective (</a:t>
            </a:r>
            <a:r>
              <a:rPr lang="en-US" dirty="0" err="1" smtClean="0"/>
              <a:t>IgG</a:t>
            </a:r>
            <a:r>
              <a:rPr lang="en-US" dirty="0" smtClean="0"/>
              <a:t> is </a:t>
            </a:r>
            <a:r>
              <a:rPr lang="en-US" dirty="0" err="1" smtClean="0"/>
              <a:t>extravascular</a:t>
            </a:r>
            <a:r>
              <a:rPr lang="en-US" dirty="0" smtClean="0"/>
              <a:t>; feedback may increase </a:t>
            </a:r>
            <a:r>
              <a:rPr lang="en-US" dirty="0" err="1" smtClean="0"/>
              <a:t>IgG</a:t>
            </a:r>
            <a:r>
              <a:rPr lang="en-U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Selection of  Blood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20888"/>
            <a:ext cx="8229600" cy="3903712"/>
          </a:xfrm>
        </p:spPr>
        <p:txBody>
          <a:bodyPr/>
          <a:lstStyle/>
          <a:p>
            <a:pPr eaLnBrk="1" hangingPunct="1"/>
            <a:r>
              <a:rPr lang="en-US" dirty="0" smtClean="0"/>
              <a:t>ABO compatible</a:t>
            </a:r>
          </a:p>
          <a:p>
            <a:pPr eaLnBrk="1" hangingPunct="1"/>
            <a:r>
              <a:rPr lang="en-US" dirty="0" smtClean="0"/>
              <a:t>Negative for alloantibody and autoantibody specificity</a:t>
            </a:r>
          </a:p>
          <a:p>
            <a:pPr eaLnBrk="1" hangingPunct="1"/>
            <a:r>
              <a:rPr lang="en-US" dirty="0" smtClean="0"/>
              <a:t>Phenotype identical</a:t>
            </a:r>
          </a:p>
          <a:p>
            <a:pPr eaLnBrk="1" hangingPunct="1"/>
            <a:r>
              <a:rPr lang="en-US" dirty="0" smtClean="0"/>
              <a:t>All units will be incompatible </a:t>
            </a:r>
            <a:r>
              <a:rPr lang="en-US" dirty="0" smtClean="0">
                <a:sym typeface="Wingdings" pitchFamily="2" charset="2"/>
              </a:rPr>
              <a:t> ?least incompatible</a:t>
            </a:r>
            <a:endParaRPr lang="en-US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Cold Auto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8840"/>
            <a:ext cx="8229600" cy="4536504"/>
          </a:xfrm>
        </p:spPr>
        <p:txBody>
          <a:bodyPr/>
          <a:lstStyle/>
          <a:p>
            <a:pPr eaLnBrk="1" hangingPunct="1"/>
            <a:r>
              <a:rPr lang="en-US" sz="2800" dirty="0" smtClean="0"/>
              <a:t>16-32% of all Immune </a:t>
            </a:r>
            <a:r>
              <a:rPr lang="en-US" sz="2800" dirty="0" err="1" smtClean="0"/>
              <a:t>Hemolysis</a:t>
            </a:r>
            <a:endParaRPr lang="en-US" sz="2800" dirty="0" smtClean="0"/>
          </a:p>
          <a:p>
            <a:pPr eaLnBrk="1" hangingPunct="1"/>
            <a:r>
              <a:rPr lang="en-US" sz="2800" dirty="0" smtClean="0"/>
              <a:t>Idiopathic (10%) Cold Agglutinin Disease</a:t>
            </a:r>
          </a:p>
          <a:p>
            <a:pPr eaLnBrk="1" hangingPunct="1"/>
            <a:r>
              <a:rPr lang="en-US" sz="2800" dirty="0" smtClean="0"/>
              <a:t>Secondary forms (90%);</a:t>
            </a:r>
          </a:p>
          <a:p>
            <a:pPr lvl="1" eaLnBrk="1" hangingPunct="1"/>
            <a:r>
              <a:rPr lang="en-US" sz="2400" dirty="0" err="1" smtClean="0"/>
              <a:t>Postinfectious</a:t>
            </a:r>
            <a:endParaRPr lang="en-US" sz="2400" dirty="0" smtClean="0"/>
          </a:p>
          <a:p>
            <a:pPr lvl="2" eaLnBrk="1" hangingPunct="1"/>
            <a:r>
              <a:rPr lang="en-US" sz="2000" dirty="0" err="1" smtClean="0"/>
              <a:t>Mycoplasma</a:t>
            </a:r>
            <a:endParaRPr lang="en-US" sz="2000" dirty="0" smtClean="0"/>
          </a:p>
          <a:p>
            <a:pPr lvl="2" eaLnBrk="1" hangingPunct="1"/>
            <a:r>
              <a:rPr lang="en-US" sz="2000" dirty="0" smtClean="0"/>
              <a:t>CMV</a:t>
            </a:r>
          </a:p>
          <a:p>
            <a:pPr lvl="2" eaLnBrk="1" hangingPunct="1"/>
            <a:r>
              <a:rPr lang="en-US" sz="2000" dirty="0" smtClean="0"/>
              <a:t>EBV; Infectious mononucleosis</a:t>
            </a:r>
          </a:p>
          <a:p>
            <a:pPr lvl="1" eaLnBrk="1" hangingPunct="1"/>
            <a:r>
              <a:rPr lang="en-US" sz="2400" dirty="0" err="1" smtClean="0"/>
              <a:t>Lymphoproliferative</a:t>
            </a:r>
            <a:r>
              <a:rPr lang="en-US" sz="2400" dirty="0" smtClean="0"/>
              <a:t> disorders</a:t>
            </a:r>
          </a:p>
          <a:p>
            <a:pPr lvl="2" eaLnBrk="1" hangingPunct="1"/>
            <a:r>
              <a:rPr lang="en-US" sz="2000" dirty="0" smtClean="0"/>
              <a:t>E.G. B-cell lymphomas; sometimes intravascular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027584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</a:rPr>
              <a:t>CAIHA Serologic Investigation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44824"/>
            <a:ext cx="7848600" cy="4784576"/>
          </a:xfrm>
        </p:spPr>
        <p:txBody>
          <a:bodyPr/>
          <a:lstStyle/>
          <a:p>
            <a:pPr eaLnBrk="1" hangingPunct="1"/>
            <a:r>
              <a:rPr lang="en-US" dirty="0" smtClean="0"/>
              <a:t>Spontaneous agglutination in EDTA tube; difficulties with ABO typing</a:t>
            </a:r>
          </a:p>
          <a:p>
            <a:pPr eaLnBrk="1" hangingPunct="1"/>
            <a:r>
              <a:rPr lang="en-US" dirty="0" smtClean="0"/>
              <a:t>DAT+</a:t>
            </a:r>
          </a:p>
          <a:p>
            <a:pPr lvl="1" eaLnBrk="1" hangingPunct="1"/>
            <a:r>
              <a:rPr lang="en-US" dirty="0" smtClean="0"/>
              <a:t>&gt;90% positive for C3d only</a:t>
            </a:r>
          </a:p>
          <a:p>
            <a:pPr lvl="1" eaLnBrk="1" hangingPunct="1"/>
            <a:r>
              <a:rPr lang="en-US" dirty="0" smtClean="0"/>
              <a:t>Antibody is usually </a:t>
            </a:r>
            <a:r>
              <a:rPr lang="en-US" dirty="0" err="1" smtClean="0"/>
              <a:t>IgM</a:t>
            </a:r>
            <a:r>
              <a:rPr lang="en-US" dirty="0" smtClean="0"/>
              <a:t>, binds in cold (periphery), then dissociates in warm</a:t>
            </a:r>
          </a:p>
          <a:p>
            <a:pPr lvl="1" eaLnBrk="1" hangingPunct="1"/>
            <a:r>
              <a:rPr lang="en-US" dirty="0" smtClean="0"/>
              <a:t>C3d may or may not shorten red cell survival</a:t>
            </a:r>
          </a:p>
          <a:p>
            <a:pPr eaLnBrk="1" hangingPunct="1"/>
            <a:r>
              <a:rPr lang="en-US" dirty="0" smtClean="0"/>
              <a:t>Antibody Screen+</a:t>
            </a:r>
          </a:p>
          <a:p>
            <a:pPr eaLnBrk="1" hangingPunct="1"/>
            <a:r>
              <a:rPr lang="en-US" dirty="0" smtClean="0"/>
              <a:t>Determine underlying </a:t>
            </a:r>
            <a:r>
              <a:rPr lang="en-US" dirty="0" err="1" smtClean="0"/>
              <a:t>alloantibodies</a:t>
            </a:r>
            <a:r>
              <a:rPr lang="en-US" dirty="0" smtClean="0"/>
              <a:t> using </a:t>
            </a:r>
            <a:r>
              <a:rPr lang="en-US" dirty="0" err="1" smtClean="0"/>
              <a:t>autoabsorption</a:t>
            </a:r>
            <a:r>
              <a:rPr lang="en-US" dirty="0" smtClean="0"/>
              <a:t> techniques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</a:rPr>
              <a:t>CAIHA Serologic Investigation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92896"/>
            <a:ext cx="8229600" cy="4032448"/>
          </a:xfrm>
        </p:spPr>
        <p:txBody>
          <a:bodyPr/>
          <a:lstStyle/>
          <a:p>
            <a:pPr eaLnBrk="1" hangingPunct="1"/>
            <a:r>
              <a:rPr lang="en-US" dirty="0" smtClean="0"/>
              <a:t>Specificity is I, IH or I (academic interest only)</a:t>
            </a:r>
          </a:p>
          <a:p>
            <a:pPr lvl="1" eaLnBrk="1" hangingPunct="1"/>
            <a:r>
              <a:rPr lang="en-US" dirty="0" smtClean="0"/>
              <a:t>Adult cells: I</a:t>
            </a:r>
          </a:p>
          <a:p>
            <a:pPr lvl="1" eaLnBrk="1" hangingPunct="1"/>
            <a:r>
              <a:rPr lang="en-US" dirty="0" smtClean="0"/>
              <a:t>Cord cells: I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dirty="0" smtClean="0"/>
              <a:t>Cold Agglutinin titers and thermal amplitude studies</a:t>
            </a:r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1"/>
          <p:cNvPicPr>
            <a:picLocks noChangeAspect="1" noChangeArrowheads="1"/>
          </p:cNvPicPr>
          <p:nvPr/>
        </p:nvPicPr>
        <p:blipFill>
          <a:blip r:embed="rId3" cstate="print"/>
          <a:srcRect r="50443"/>
          <a:stretch>
            <a:fillRect/>
          </a:stretch>
        </p:blipFill>
        <p:spPr bwMode="auto">
          <a:xfrm>
            <a:off x="0" y="-22225"/>
            <a:ext cx="91440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Cold Auto Treatment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2856"/>
            <a:ext cx="8229600" cy="4392488"/>
          </a:xfrm>
        </p:spPr>
        <p:txBody>
          <a:bodyPr/>
          <a:lstStyle/>
          <a:p>
            <a:pPr eaLnBrk="1" hangingPunct="1"/>
            <a:r>
              <a:rPr lang="en-US" dirty="0" smtClean="0"/>
              <a:t>Again, with severe anemia or unstable disease, transfusion can be life threatening</a:t>
            </a:r>
          </a:p>
          <a:p>
            <a:pPr eaLnBrk="1" hangingPunct="1"/>
            <a:r>
              <a:rPr lang="en-US" dirty="0" smtClean="0"/>
              <a:t>Keep the patient warm</a:t>
            </a:r>
          </a:p>
          <a:p>
            <a:pPr eaLnBrk="1" hangingPunct="1"/>
            <a:r>
              <a:rPr lang="en-US" dirty="0" smtClean="0"/>
              <a:t>Transfuse through a blood warmer</a:t>
            </a:r>
          </a:p>
          <a:p>
            <a:pPr eaLnBrk="1" hangingPunct="1"/>
            <a:r>
              <a:rPr lang="en-US" dirty="0" err="1" smtClean="0"/>
              <a:t>Folate</a:t>
            </a:r>
            <a:r>
              <a:rPr lang="en-US" dirty="0" smtClean="0"/>
              <a:t> and B12</a:t>
            </a:r>
          </a:p>
          <a:p>
            <a:pPr eaLnBrk="1" hangingPunct="1"/>
            <a:r>
              <a:rPr lang="en-US" dirty="0" smtClean="0"/>
              <a:t>Treat underlying disease</a:t>
            </a:r>
          </a:p>
          <a:p>
            <a:pPr eaLnBrk="1" hangingPunct="1"/>
            <a:r>
              <a:rPr lang="en-US" dirty="0" smtClean="0"/>
              <a:t>Steroids usually poor response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068728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Cold Auto Transfuse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2856"/>
            <a:ext cx="8229600" cy="4464496"/>
          </a:xfrm>
        </p:spPr>
        <p:txBody>
          <a:bodyPr/>
          <a:lstStyle/>
          <a:p>
            <a:pPr eaLnBrk="1" hangingPunct="1"/>
            <a:r>
              <a:rPr lang="en-US" dirty="0" smtClean="0"/>
              <a:t>ABO/</a:t>
            </a:r>
            <a:r>
              <a:rPr lang="en-US" dirty="0" err="1" smtClean="0"/>
              <a:t>Rh</a:t>
            </a:r>
            <a:r>
              <a:rPr lang="en-US" dirty="0" smtClean="0"/>
              <a:t> compatible units</a:t>
            </a:r>
          </a:p>
          <a:p>
            <a:pPr eaLnBrk="1" hangingPunct="1"/>
            <a:r>
              <a:rPr lang="en-US" dirty="0" smtClean="0"/>
              <a:t>Rule-out underlying </a:t>
            </a:r>
            <a:r>
              <a:rPr lang="en-US" dirty="0" err="1" smtClean="0"/>
              <a:t>alloantibodies</a:t>
            </a:r>
            <a:r>
              <a:rPr lang="en-US" dirty="0" smtClean="0"/>
              <a:t> and give antigen negative units</a:t>
            </a:r>
          </a:p>
          <a:p>
            <a:pPr eaLnBrk="1" hangingPunct="1"/>
            <a:r>
              <a:rPr lang="en-US" dirty="0" err="1" smtClean="0"/>
              <a:t>Crossmatch</a:t>
            </a:r>
            <a:r>
              <a:rPr lang="en-US" dirty="0" smtClean="0"/>
              <a:t> in warm</a:t>
            </a:r>
          </a:p>
          <a:p>
            <a:pPr eaLnBrk="1" hangingPunct="1"/>
            <a:r>
              <a:rPr lang="en-US" dirty="0" smtClean="0"/>
              <a:t>Again, transfuse through a blood warmer while keeping the patient warm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</a:rPr>
              <a:t>Paroxysmal Cold </a:t>
            </a:r>
            <a:r>
              <a:rPr lang="en-US" dirty="0" err="1" smtClean="0">
                <a:solidFill>
                  <a:schemeClr val="tx1"/>
                </a:solidFill>
              </a:rPr>
              <a:t>Hemoglobinuria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0848"/>
            <a:ext cx="8229600" cy="446449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Idiopathic (rare)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Post-infectious (more common)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Occasionally seen in syphilis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Biphasic </a:t>
            </a:r>
            <a:r>
              <a:rPr lang="en-US" dirty="0" err="1" smtClean="0"/>
              <a:t>Hemolysin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err="1" smtClean="0"/>
              <a:t>IgG</a:t>
            </a:r>
            <a:r>
              <a:rPr lang="en-US" dirty="0" smtClean="0"/>
              <a:t> antibody that binds in the cold and fixes complement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At Warm temperatures, </a:t>
            </a:r>
            <a:r>
              <a:rPr lang="en-US" dirty="0" err="1" smtClean="0"/>
              <a:t>IgG</a:t>
            </a:r>
            <a:r>
              <a:rPr lang="en-US" dirty="0" smtClean="0"/>
              <a:t> dissociates and complement remains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</a:rPr>
              <a:t>PCH Serologic Investigation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2856"/>
            <a:ext cx="8229600" cy="4464496"/>
          </a:xfrm>
        </p:spPr>
        <p:txBody>
          <a:bodyPr/>
          <a:lstStyle/>
          <a:p>
            <a:pPr eaLnBrk="1" hangingPunct="1"/>
            <a:r>
              <a:rPr lang="en-US" dirty="0" smtClean="0"/>
              <a:t>DAT+ (&gt;50%)</a:t>
            </a:r>
          </a:p>
          <a:p>
            <a:pPr lvl="1" eaLnBrk="1" hangingPunct="1"/>
            <a:r>
              <a:rPr lang="en-US" dirty="0" smtClean="0"/>
              <a:t>Usually </a:t>
            </a:r>
            <a:r>
              <a:rPr lang="en-US" dirty="0" err="1" smtClean="0"/>
              <a:t>IgG</a:t>
            </a:r>
            <a:r>
              <a:rPr lang="en-US" dirty="0" smtClean="0"/>
              <a:t>; sometimes C3d</a:t>
            </a:r>
          </a:p>
          <a:p>
            <a:pPr eaLnBrk="1" hangingPunct="1"/>
            <a:r>
              <a:rPr lang="en-US" dirty="0" err="1" smtClean="0"/>
              <a:t>Eluate</a:t>
            </a:r>
            <a:r>
              <a:rPr lang="en-US" dirty="0" smtClean="0"/>
              <a:t> often negative</a:t>
            </a:r>
          </a:p>
          <a:p>
            <a:pPr eaLnBrk="1" hangingPunct="1"/>
            <a:r>
              <a:rPr lang="en-US" dirty="0" smtClean="0"/>
              <a:t>Antibody screen w+</a:t>
            </a:r>
          </a:p>
          <a:p>
            <a:pPr eaLnBrk="1" hangingPunct="1"/>
            <a:r>
              <a:rPr lang="en-US" dirty="0" smtClean="0"/>
              <a:t>Antibody is </a:t>
            </a:r>
            <a:r>
              <a:rPr lang="en-US" dirty="0" err="1" smtClean="0"/>
              <a:t>panagglutinin</a:t>
            </a:r>
            <a:r>
              <a:rPr lang="en-US" dirty="0" smtClean="0"/>
              <a:t> with P or IH specificity</a:t>
            </a:r>
          </a:p>
          <a:p>
            <a:pPr eaLnBrk="1" hangingPunct="1"/>
            <a:r>
              <a:rPr lang="en-US" dirty="0" err="1" smtClean="0"/>
              <a:t>Donath</a:t>
            </a:r>
            <a:r>
              <a:rPr lang="en-US" dirty="0" smtClean="0"/>
              <a:t>-Landsteiner Test positive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28475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 err="1" smtClean="0">
                <a:solidFill>
                  <a:schemeClr val="tx1"/>
                </a:solidFill>
              </a:rPr>
              <a:t>Donath</a:t>
            </a:r>
            <a:r>
              <a:rPr lang="en-US" sz="4000" dirty="0" smtClean="0">
                <a:solidFill>
                  <a:schemeClr val="tx1"/>
                </a:solidFill>
              </a:rPr>
              <a:t>-Landsteiner Test</a:t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(Biphasic </a:t>
            </a:r>
            <a:r>
              <a:rPr lang="en-US" sz="4000" dirty="0" err="1" smtClean="0">
                <a:solidFill>
                  <a:schemeClr val="tx1"/>
                </a:solidFill>
              </a:rPr>
              <a:t>Hemolysis</a:t>
            </a:r>
            <a:r>
              <a:rPr lang="en-US" sz="4000" dirty="0" smtClean="0">
                <a:solidFill>
                  <a:schemeClr val="tx1"/>
                </a:solidFill>
              </a:rPr>
              <a:t>)</a:t>
            </a:r>
          </a:p>
        </p:txBody>
      </p:sp>
      <p:graphicFrame>
        <p:nvGraphicFramePr>
          <p:cNvPr id="38958" name="Group 46"/>
          <p:cNvGraphicFramePr>
            <a:graphicFrameLocks noGrp="1"/>
          </p:cNvGraphicFramePr>
          <p:nvPr/>
        </p:nvGraphicFramePr>
        <p:xfrm>
          <a:off x="457200" y="2348880"/>
          <a:ext cx="8219257" cy="4104456"/>
        </p:xfrm>
        <a:graphic>
          <a:graphicData uri="http://schemas.openxmlformats.org/drawingml/2006/table">
            <a:tbl>
              <a:tblPr/>
              <a:tblGrid>
                <a:gridCol w="1849673"/>
                <a:gridCol w="2137888"/>
                <a:gridCol w="1871712"/>
                <a:gridCol w="2359984"/>
              </a:tblGrid>
              <a:tr h="10332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30’@4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ºC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60’@37 ºC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90’@4 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ºC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90’@37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cs typeface="Times New Roman" charset="0"/>
                        </a:rPr>
                        <a:t>ºC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2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Patient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Serum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89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Patient Serum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Normal fresh serum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89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Normal Fresh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PCH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35480"/>
            <a:ext cx="8229600" cy="4589864"/>
          </a:xfrm>
        </p:spPr>
        <p:txBody>
          <a:bodyPr/>
          <a:lstStyle/>
          <a:p>
            <a:pPr eaLnBrk="1" hangingPunct="1"/>
            <a:r>
              <a:rPr lang="en-US" dirty="0" smtClean="0"/>
              <a:t>Transfusion can be life threatening in the setting of severe anemia or clinical instability</a:t>
            </a:r>
          </a:p>
          <a:p>
            <a:pPr eaLnBrk="1" hangingPunct="1"/>
            <a:r>
              <a:rPr lang="en-US" dirty="0" smtClean="0"/>
              <a:t>Support with transfusions; B12 and </a:t>
            </a:r>
            <a:r>
              <a:rPr lang="en-US" dirty="0" err="1" smtClean="0"/>
              <a:t>folate</a:t>
            </a:r>
            <a:endParaRPr lang="en-US" dirty="0" smtClean="0"/>
          </a:p>
          <a:p>
            <a:pPr eaLnBrk="1" hangingPunct="1"/>
            <a:r>
              <a:rPr lang="en-US" dirty="0" smtClean="0"/>
              <a:t>Corticosteroids not helpful</a:t>
            </a:r>
          </a:p>
          <a:p>
            <a:pPr eaLnBrk="1" hangingPunct="1"/>
            <a:r>
              <a:rPr lang="en-US" dirty="0" smtClean="0"/>
              <a:t>Treat underlying disorder</a:t>
            </a:r>
          </a:p>
          <a:p>
            <a:pPr eaLnBrk="1" hangingPunct="1"/>
            <a:r>
              <a:rPr lang="en-US" dirty="0" smtClean="0"/>
              <a:t>ABO/</a:t>
            </a:r>
            <a:r>
              <a:rPr lang="en-US" dirty="0" err="1" smtClean="0"/>
              <a:t>Rh</a:t>
            </a:r>
            <a:r>
              <a:rPr lang="en-US" dirty="0" smtClean="0"/>
              <a:t> compatible units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DIHA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48880"/>
            <a:ext cx="8229600" cy="3975720"/>
          </a:xfrm>
        </p:spPr>
        <p:txBody>
          <a:bodyPr/>
          <a:lstStyle/>
          <a:p>
            <a:pPr eaLnBrk="1" hangingPunct="1"/>
            <a:r>
              <a:rPr lang="en-US" dirty="0" smtClean="0"/>
              <a:t>Three types:</a:t>
            </a:r>
          </a:p>
          <a:p>
            <a:pPr lvl="1" eaLnBrk="1" hangingPunct="1"/>
            <a:r>
              <a:rPr lang="en-US" dirty="0" err="1" smtClean="0"/>
              <a:t>Haptenic</a:t>
            </a:r>
            <a:r>
              <a:rPr lang="en-US" dirty="0" smtClean="0"/>
              <a:t> (e.g. penicillin)</a:t>
            </a:r>
          </a:p>
          <a:p>
            <a:pPr lvl="1" eaLnBrk="1" hangingPunct="1"/>
            <a:r>
              <a:rPr lang="en-US" dirty="0" smtClean="0"/>
              <a:t>Immune Complex </a:t>
            </a:r>
          </a:p>
          <a:p>
            <a:pPr lvl="1" eaLnBrk="1" hangingPunct="1"/>
            <a:r>
              <a:rPr lang="en-US" dirty="0" smtClean="0"/>
              <a:t>Induction of Autoimmunity (e.g. </a:t>
            </a:r>
            <a:r>
              <a:rPr lang="en-US" dirty="0" err="1" smtClean="0"/>
              <a:t>aldomet</a:t>
            </a:r>
            <a:r>
              <a:rPr lang="en-US" dirty="0" smtClean="0"/>
              <a:t>, L-dopa, </a:t>
            </a:r>
            <a:r>
              <a:rPr lang="en-US" dirty="0" err="1" smtClean="0"/>
              <a:t>procainamide</a:t>
            </a:r>
            <a:r>
              <a:rPr lang="en-U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en-US" sz="4000" dirty="0" err="1" smtClean="0">
                <a:solidFill>
                  <a:schemeClr val="tx1"/>
                </a:solidFill>
              </a:rPr>
              <a:t>Haptenic</a:t>
            </a:r>
            <a:r>
              <a:rPr lang="en-US" sz="4000" dirty="0" smtClean="0">
                <a:solidFill>
                  <a:schemeClr val="tx1"/>
                </a:solidFill>
              </a:rPr>
              <a:t> (e.g. Penicillin, </a:t>
            </a:r>
            <a:r>
              <a:rPr lang="en-US" sz="4000" dirty="0" err="1" smtClean="0">
                <a:solidFill>
                  <a:schemeClr val="tx1"/>
                </a:solidFill>
              </a:rPr>
              <a:t>Cephalosporins</a:t>
            </a:r>
            <a:r>
              <a:rPr lang="en-US" sz="400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132856"/>
            <a:ext cx="8208912" cy="453650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Drug Coats cell; antibody directed against drug/red cell membrane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DAT+ for </a:t>
            </a:r>
            <a:r>
              <a:rPr lang="en-US" sz="2800" dirty="0" err="1" smtClean="0"/>
              <a:t>IgG</a:t>
            </a:r>
            <a:r>
              <a:rPr lang="en-US" sz="2800" dirty="0" smtClean="0"/>
              <a:t> and possibly complement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err="1" smtClean="0"/>
              <a:t>Eluate</a:t>
            </a:r>
            <a:r>
              <a:rPr lang="en-US" sz="2800" dirty="0" smtClean="0"/>
              <a:t> negative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Nonreactive for unexpected antibodies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Antibody eluted off red cells reacts with </a:t>
            </a:r>
            <a:r>
              <a:rPr lang="en-US" sz="2800" dirty="0" err="1" smtClean="0"/>
              <a:t>cells+drug</a:t>
            </a:r>
            <a:r>
              <a:rPr lang="en-US" sz="2800" dirty="0" smtClean="0"/>
              <a:t> but not cells alone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err="1" smtClean="0"/>
              <a:t>Hemolysis</a:t>
            </a:r>
            <a:r>
              <a:rPr lang="en-US" sz="2800" dirty="0" smtClean="0"/>
              <a:t> develops gradually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Discontinue the drug and red cell survival increases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94421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</a:rPr>
              <a:t>Immune Complex (e.g. </a:t>
            </a:r>
            <a:r>
              <a:rPr lang="en-US" dirty="0" err="1" smtClean="0">
                <a:solidFill>
                  <a:schemeClr val="tx1"/>
                </a:solidFill>
              </a:rPr>
              <a:t>ceftriaxone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36912"/>
            <a:ext cx="8229600" cy="42210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Acute intravascular </a:t>
            </a:r>
            <a:r>
              <a:rPr lang="en-US" dirty="0" err="1" smtClean="0"/>
              <a:t>hemolysis</a:t>
            </a:r>
            <a:r>
              <a:rPr lang="en-US" dirty="0" smtClean="0"/>
              <a:t>; renal failure common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err="1" smtClean="0"/>
              <a:t>IgG</a:t>
            </a:r>
            <a:r>
              <a:rPr lang="en-US" dirty="0" smtClean="0"/>
              <a:t> or </a:t>
            </a:r>
            <a:r>
              <a:rPr lang="en-US" dirty="0" err="1" smtClean="0"/>
              <a:t>IgM</a:t>
            </a:r>
            <a:r>
              <a:rPr lang="en-US" dirty="0" smtClean="0"/>
              <a:t> antibody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err="1" smtClean="0"/>
              <a:t>Hemolysis</a:t>
            </a:r>
            <a:r>
              <a:rPr lang="en-US" dirty="0" smtClean="0"/>
              <a:t> due to drug/anti-drug immune complexes that associate with the cell membrane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Drug must be present for demonstration of this antibody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</a:rPr>
              <a:t>Drug-independent AIHA (e.g. alpha-methyldopa)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920"/>
            <a:ext cx="8229600" cy="3888432"/>
          </a:xfrm>
        </p:spPr>
        <p:txBody>
          <a:bodyPr/>
          <a:lstStyle/>
          <a:p>
            <a:pPr eaLnBrk="1" hangingPunct="1"/>
            <a:r>
              <a:rPr lang="en-US" dirty="0" smtClean="0"/>
              <a:t>Drug on membrane alters the tertiary structure of the membrane</a:t>
            </a:r>
          </a:p>
          <a:p>
            <a:pPr eaLnBrk="1" hangingPunct="1"/>
            <a:r>
              <a:rPr lang="en-US" dirty="0" smtClean="0"/>
              <a:t>Antibodies are generated against the </a:t>
            </a:r>
            <a:r>
              <a:rPr lang="en-US" dirty="0" err="1" smtClean="0"/>
              <a:t>neoantigen</a:t>
            </a:r>
            <a:r>
              <a:rPr lang="en-US" dirty="0" smtClean="0"/>
              <a:t> induced by the drug</a:t>
            </a:r>
          </a:p>
          <a:p>
            <a:pPr eaLnBrk="1" hangingPunct="1"/>
            <a:r>
              <a:rPr lang="en-US" dirty="0" smtClean="0"/>
              <a:t>The drug does not need to be present for antibody detection if the membrane has already been altered.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07494"/>
            <a:ext cx="7848872" cy="572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Line 4"/>
          <p:cNvSpPr>
            <a:spLocks noChangeShapeType="1"/>
          </p:cNvSpPr>
          <p:nvPr/>
        </p:nvSpPr>
        <p:spPr bwMode="auto">
          <a:xfrm flipV="1">
            <a:off x="5292080" y="5661248"/>
            <a:ext cx="0" cy="425761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85588" tIns="42794" rIns="85588" bIns="42794"/>
          <a:lstStyle/>
          <a:p>
            <a:endParaRPr lang="ru-RU"/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275961" y="6197184"/>
            <a:ext cx="8070266" cy="37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588" tIns="42794" rIns="85588" bIns="42794">
            <a:spAutoFit/>
          </a:bodyPr>
          <a:lstStyle/>
          <a:p>
            <a:r>
              <a:rPr lang="en-US" sz="1900" dirty="0"/>
              <a:t>Hemolytic anemia: low </a:t>
            </a:r>
            <a:r>
              <a:rPr lang="en-US" sz="1900" dirty="0" err="1"/>
              <a:t>hematocrit</a:t>
            </a:r>
            <a:r>
              <a:rPr lang="en-US" sz="1900" dirty="0"/>
              <a:t>, plasma too yellow due to high </a:t>
            </a:r>
            <a:r>
              <a:rPr lang="en-US" sz="1900" dirty="0" err="1"/>
              <a:t>bilirubin</a:t>
            </a:r>
            <a:r>
              <a:rPr lang="en-US" sz="19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AIHA treatment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Prednisolone</a:t>
            </a:r>
            <a:r>
              <a:rPr lang="en-US" dirty="0" smtClean="0"/>
              <a:t> </a:t>
            </a:r>
            <a:r>
              <a:rPr lang="ru-RU" dirty="0" smtClean="0"/>
              <a:t>1 </a:t>
            </a:r>
            <a:r>
              <a:rPr lang="ru-RU" dirty="0"/>
              <a:t>-2 </a:t>
            </a:r>
            <a:r>
              <a:rPr lang="en-US" dirty="0" smtClean="0"/>
              <a:t>mg/kg</a:t>
            </a:r>
            <a:r>
              <a:rPr lang="ru-RU" dirty="0" smtClean="0"/>
              <a:t> </a:t>
            </a:r>
            <a:r>
              <a:rPr lang="ru-RU" dirty="0"/>
              <a:t>2-3 </a:t>
            </a:r>
            <a:r>
              <a:rPr lang="en-US" dirty="0" smtClean="0"/>
              <a:t>weeks, with subsequent gradual reduction</a:t>
            </a:r>
          </a:p>
          <a:p>
            <a:r>
              <a:rPr lang="en-US" dirty="0" smtClean="0"/>
              <a:t>Washed RBCs transfusions;</a:t>
            </a:r>
          </a:p>
          <a:p>
            <a:r>
              <a:rPr lang="en-US" dirty="0" err="1" smtClean="0"/>
              <a:t>Cytostatics</a:t>
            </a:r>
            <a:r>
              <a:rPr lang="en-US" dirty="0" smtClean="0"/>
              <a:t> </a:t>
            </a:r>
            <a:r>
              <a:rPr lang="ru-RU" dirty="0" smtClean="0"/>
              <a:t>(6-</a:t>
            </a:r>
            <a:r>
              <a:rPr lang="en-US" dirty="0" smtClean="0"/>
              <a:t>MP</a:t>
            </a:r>
            <a:r>
              <a:rPr lang="ru-RU" dirty="0" smtClean="0"/>
              <a:t> </a:t>
            </a:r>
            <a:r>
              <a:rPr lang="ru-RU" dirty="0"/>
              <a:t>100-200 </a:t>
            </a:r>
            <a:r>
              <a:rPr lang="en-US" dirty="0" smtClean="0"/>
              <a:t>mg/ daily, </a:t>
            </a:r>
            <a:r>
              <a:rPr lang="en-US" dirty="0" err="1" smtClean="0"/>
              <a:t>cyclophosphamide</a:t>
            </a:r>
            <a:r>
              <a:rPr lang="en-US" dirty="0" smtClean="0"/>
              <a:t>, 400 mg in a day</a:t>
            </a:r>
            <a:r>
              <a:rPr lang="ru-RU" dirty="0" smtClean="0"/>
              <a:t>, </a:t>
            </a:r>
            <a:r>
              <a:rPr lang="en-US" dirty="0" err="1" smtClean="0"/>
              <a:t>vincristin</a:t>
            </a:r>
            <a:r>
              <a:rPr lang="en-US" dirty="0" smtClean="0"/>
              <a:t> </a:t>
            </a:r>
            <a:r>
              <a:rPr lang="ru-RU" dirty="0" smtClean="0"/>
              <a:t>2 </a:t>
            </a:r>
            <a:r>
              <a:rPr lang="en-US" dirty="0" smtClean="0"/>
              <a:t>mg/week</a:t>
            </a:r>
            <a:r>
              <a:rPr lang="ru-RU" dirty="0" smtClean="0"/>
              <a:t>)</a:t>
            </a:r>
            <a:r>
              <a:rPr lang="en-US" dirty="0" smtClean="0"/>
              <a:t>;</a:t>
            </a:r>
          </a:p>
          <a:p>
            <a:r>
              <a:rPr lang="en-US" dirty="0" smtClean="0"/>
              <a:t>Human immunoglobulin intravenously</a:t>
            </a:r>
            <a:r>
              <a:rPr lang="ru-RU" dirty="0" smtClean="0"/>
              <a:t> 400-500 </a:t>
            </a:r>
            <a:r>
              <a:rPr lang="en-US" dirty="0" smtClean="0"/>
              <a:t>mg/kg daily</a:t>
            </a:r>
            <a:r>
              <a:rPr lang="ru-RU" dirty="0" smtClean="0"/>
              <a:t> 4-5 </a:t>
            </a:r>
            <a:r>
              <a:rPr lang="en-US" dirty="0" smtClean="0"/>
              <a:t>days</a:t>
            </a:r>
            <a:r>
              <a:rPr lang="ru-RU" dirty="0" smtClean="0"/>
              <a:t>)</a:t>
            </a:r>
            <a:r>
              <a:rPr lang="en-US" dirty="0" smtClean="0"/>
              <a:t>;</a:t>
            </a:r>
          </a:p>
          <a:p>
            <a:r>
              <a:rPr lang="en-US" dirty="0" err="1" smtClean="0"/>
              <a:t>Ciclosporin</a:t>
            </a:r>
            <a:r>
              <a:rPr lang="en-US" dirty="0" smtClean="0"/>
              <a:t> </a:t>
            </a:r>
            <a:r>
              <a:rPr lang="ru-RU" dirty="0" smtClean="0"/>
              <a:t>А 3 </a:t>
            </a:r>
            <a:r>
              <a:rPr lang="en-US" dirty="0" smtClean="0"/>
              <a:t>mg/kg daily;</a:t>
            </a:r>
          </a:p>
          <a:p>
            <a:r>
              <a:rPr lang="en-US" dirty="0" smtClean="0"/>
              <a:t>Symptomatic treatment;</a:t>
            </a:r>
            <a:r>
              <a:rPr lang="ru-RU" dirty="0" smtClean="0"/>
              <a:t> </a:t>
            </a:r>
            <a:endParaRPr lang="ru-RU" dirty="0"/>
          </a:p>
          <a:p>
            <a:r>
              <a:rPr lang="en-US" dirty="0" err="1" smtClean="0"/>
              <a:t>Plasmapheresis</a:t>
            </a:r>
            <a:r>
              <a:rPr lang="en-US" dirty="0" smtClean="0"/>
              <a:t> in cold AIHA type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62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solidFill>
                  <a:srgbClr val="FF0000"/>
                </a:solidFill>
                <a:effectLst/>
              </a:rPr>
              <a:t>Non-Immune Acquired Hemolytic Anemia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8840"/>
            <a:ext cx="8305800" cy="486916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dirty="0" smtClean="0">
                <a:solidFill>
                  <a:schemeClr val="folHlink"/>
                </a:solidFill>
                <a:effectLst/>
              </a:rPr>
              <a:t>1. Mechanical Trauma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dirty="0" smtClean="0"/>
              <a:t>A). Mechanical heart valves, Arterial grafts: cause shear stress damage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dirty="0" smtClean="0"/>
              <a:t>B).March </a:t>
            </a:r>
            <a:r>
              <a:rPr lang="en-US" dirty="0" err="1" smtClean="0"/>
              <a:t>hemoglobinuria</a:t>
            </a:r>
            <a:r>
              <a:rPr lang="en-US" dirty="0" smtClean="0"/>
              <a:t>: Red cell damage in capillaries of feet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dirty="0" smtClean="0"/>
              <a:t>C). Thermal injury: burns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dirty="0" smtClean="0"/>
              <a:t>D). </a:t>
            </a:r>
            <a:r>
              <a:rPr lang="en-US" dirty="0" err="1" smtClean="0"/>
              <a:t>Microangiopathic</a:t>
            </a:r>
            <a:r>
              <a:rPr lang="en-US" dirty="0" smtClean="0"/>
              <a:t> hemolytic anemia </a:t>
            </a:r>
            <a:r>
              <a:rPr lang="en-US" i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(MAHA):</a:t>
            </a:r>
            <a:r>
              <a:rPr lang="en-US" dirty="0" smtClean="0"/>
              <a:t> by passage of RBC through fibrin strands deposited in small vessels </a:t>
            </a:r>
            <a:r>
              <a:rPr lang="en-US" dirty="0" smtClean="0">
                <a:sym typeface="Wingdings" pitchFamily="2" charset="2"/>
              </a:rPr>
              <a:t> disruption of RBC </a:t>
            </a:r>
            <a:r>
              <a:rPr lang="en-US" dirty="0" err="1" smtClean="0">
                <a:sym typeface="Wingdings" pitchFamily="2" charset="2"/>
              </a:rPr>
              <a:t>eg</a:t>
            </a:r>
            <a:r>
              <a:rPr lang="en-US" dirty="0" smtClean="0">
                <a:sym typeface="Wingdings" pitchFamily="2" charset="2"/>
              </a:rPr>
              <a:t>: DIC,PIH, Malignant HTN,TTP,HUS</a:t>
            </a: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7992888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133600" y="6381328"/>
            <a:ext cx="472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       </a:t>
            </a:r>
            <a:r>
              <a:rPr lang="en-US" sz="2400" dirty="0"/>
              <a:t>TRAUMATIC HEMOLYSIS</a:t>
            </a: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 flipH="1" flipV="1">
            <a:off x="3657600" y="3048000"/>
            <a:ext cx="609600" cy="152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4953000" y="3810000"/>
            <a:ext cx="15240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C000"/>
                </a:solidFill>
                <a:effectLst/>
              </a:rPr>
              <a:t>Acquired hemolysis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2204864"/>
            <a:ext cx="8229600" cy="43924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folHlink"/>
                </a:solidFill>
                <a:effectLst/>
              </a:rPr>
              <a:t>2.Infection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	F. malaria: intravascular </a:t>
            </a:r>
            <a:r>
              <a:rPr lang="en-US" dirty="0" err="1" smtClean="0"/>
              <a:t>hemolysis</a:t>
            </a:r>
            <a:r>
              <a:rPr lang="en-US" dirty="0" smtClean="0"/>
              <a:t>: severe called </a:t>
            </a:r>
            <a:r>
              <a:rPr lang="en-US" dirty="0" smtClean="0">
                <a:solidFill>
                  <a:schemeClr val="folHlink"/>
                </a:solidFill>
                <a:effectLst/>
              </a:rPr>
              <a:t>‘</a:t>
            </a:r>
            <a:r>
              <a:rPr lang="en-US" i="1" dirty="0" err="1" smtClean="0">
                <a:solidFill>
                  <a:schemeClr val="folHlink"/>
                </a:solidFill>
                <a:effectLst/>
              </a:rPr>
              <a:t>Blackwater</a:t>
            </a:r>
            <a:r>
              <a:rPr lang="en-US" i="1" dirty="0" smtClean="0">
                <a:solidFill>
                  <a:schemeClr val="folHlink"/>
                </a:solidFill>
                <a:effectLst/>
              </a:rPr>
              <a:t> fever’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	Cl. </a:t>
            </a:r>
            <a:r>
              <a:rPr lang="en-US" dirty="0" err="1" smtClean="0"/>
              <a:t>perfringens</a:t>
            </a:r>
            <a:r>
              <a:rPr lang="en-US" dirty="0" smtClean="0"/>
              <a:t> septicemia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folHlink"/>
                </a:solidFill>
                <a:effectLst/>
              </a:rPr>
              <a:t>3.Chemical/Drugs:</a:t>
            </a:r>
            <a:r>
              <a:rPr lang="en-US" dirty="0" smtClean="0"/>
              <a:t> oxidant </a:t>
            </a:r>
            <a:r>
              <a:rPr lang="en-US" dirty="0" err="1" smtClean="0"/>
              <a:t>denaturation</a:t>
            </a:r>
            <a:r>
              <a:rPr lang="en-US" dirty="0" smtClean="0"/>
              <a:t> of hemoglobin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	</a:t>
            </a:r>
            <a:r>
              <a:rPr lang="en-US" dirty="0" err="1" smtClean="0"/>
              <a:t>Eg</a:t>
            </a:r>
            <a:r>
              <a:rPr lang="en-US" dirty="0" smtClean="0"/>
              <a:t>: </a:t>
            </a:r>
            <a:r>
              <a:rPr lang="en-US" dirty="0" err="1" smtClean="0"/>
              <a:t>Dapsone</a:t>
            </a:r>
            <a:r>
              <a:rPr lang="en-US" dirty="0" smtClean="0"/>
              <a:t>, </a:t>
            </a:r>
            <a:r>
              <a:rPr lang="en-US" dirty="0" err="1" smtClean="0"/>
              <a:t>sulphasalazine</a:t>
            </a:r>
            <a:r>
              <a:rPr lang="en-US" dirty="0" smtClean="0"/>
              <a:t>, Arsenic gas, Cu, Nitrates &amp; Nitrobenzene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3124200"/>
            <a:ext cx="8229600" cy="3401144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2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3200" dirty="0" smtClean="0">
                <a:solidFill>
                  <a:schemeClr val="tx1"/>
                </a:solidFill>
                <a:effectLst/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  <a:effectLst/>
              </a:rPr>
              <a:t>The direct </a:t>
            </a:r>
            <a:r>
              <a:rPr lang="en-US" sz="3200" dirty="0" err="1" smtClean="0">
                <a:solidFill>
                  <a:schemeClr val="tx1"/>
                </a:solidFill>
                <a:effectLst/>
              </a:rPr>
              <a:t>antiglobulin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 test was positive for complement (C3d) (++), and </a:t>
            </a:r>
            <a:r>
              <a:rPr lang="en-US" sz="3200" dirty="0" err="1" smtClean="0">
                <a:solidFill>
                  <a:schemeClr val="tx1"/>
                </a:solidFill>
                <a:effectLst/>
              </a:rPr>
              <a:t>IgG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 (++-). </a:t>
            </a:r>
            <a:br>
              <a:rPr lang="en-US" sz="3200" dirty="0" smtClean="0">
                <a:solidFill>
                  <a:schemeClr val="tx1"/>
                </a:solidFill>
                <a:effectLst/>
              </a:rPr>
            </a:br>
            <a:r>
              <a:rPr lang="en-US" sz="32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3200" dirty="0" smtClean="0">
                <a:solidFill>
                  <a:schemeClr val="tx1"/>
                </a:solidFill>
                <a:effectLst/>
              </a:rPr>
            </a:br>
            <a:r>
              <a:rPr lang="en-US" sz="3200" dirty="0" smtClean="0">
                <a:solidFill>
                  <a:schemeClr val="tx1"/>
                </a:solidFill>
                <a:effectLst/>
              </a:rPr>
              <a:t>Also was positive for agglutinins of </a:t>
            </a:r>
            <a:r>
              <a:rPr lang="en-US" sz="3200" dirty="0" err="1" smtClean="0">
                <a:solidFill>
                  <a:schemeClr val="tx1"/>
                </a:solidFill>
                <a:effectLst/>
              </a:rPr>
              <a:t>IgM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 type and had a titer of 1:1024. </a:t>
            </a:r>
            <a:br>
              <a:rPr lang="en-US" sz="3200" dirty="0" smtClean="0">
                <a:solidFill>
                  <a:schemeClr val="tx1"/>
                </a:solidFill>
                <a:effectLst/>
              </a:rPr>
            </a:br>
            <a:r>
              <a:rPr lang="en-US" sz="32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3200" dirty="0" smtClean="0">
                <a:solidFill>
                  <a:schemeClr val="tx1"/>
                </a:solidFill>
                <a:effectLst/>
              </a:rPr>
            </a:br>
            <a:r>
              <a:rPr lang="en-US" sz="3200" dirty="0" err="1" smtClean="0">
                <a:solidFill>
                  <a:schemeClr val="tx1"/>
                </a:solidFill>
                <a:effectLst/>
              </a:rPr>
              <a:t>Serologies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 for human immunodeficiency virus, hepatitis B and C viruses, and </a:t>
            </a:r>
            <a:r>
              <a:rPr lang="en-US" sz="3200" i="1" dirty="0" err="1" smtClean="0">
                <a:solidFill>
                  <a:schemeClr val="tx1"/>
                </a:solidFill>
                <a:effectLst/>
              </a:rPr>
              <a:t>Mycoplasma</a:t>
            </a:r>
            <a:r>
              <a:rPr lang="en-US" sz="3200" i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effectLst/>
              </a:rPr>
              <a:t>pneumoniae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 were negative. </a:t>
            </a:r>
            <a:br>
              <a:rPr lang="en-US" sz="3200" dirty="0" smtClean="0">
                <a:solidFill>
                  <a:schemeClr val="tx1"/>
                </a:solidFill>
                <a:effectLst/>
              </a:rPr>
            </a:br>
            <a:r>
              <a:rPr lang="en-US" sz="32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3200" dirty="0" smtClean="0">
                <a:solidFill>
                  <a:schemeClr val="tx1"/>
                </a:solidFill>
                <a:effectLst/>
              </a:rPr>
            </a:br>
            <a:r>
              <a:rPr lang="en-US" sz="3200" dirty="0" smtClean="0">
                <a:solidFill>
                  <a:schemeClr val="tx1"/>
                </a:solidFill>
                <a:effectLst/>
              </a:rPr>
              <a:t>Rheumatoid factor and antinuclear antibodies were undetectable.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548680"/>
            <a:ext cx="8352928" cy="5328592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solidFill>
                  <a:schemeClr val="tx1"/>
                </a:solidFill>
                <a:effectLst/>
              </a:rPr>
              <a:t>Prednisone therapy was started at a dose of 1 mg/kg intravenously, daily. </a:t>
            </a:r>
            <a:br>
              <a:rPr lang="en-US" sz="2800" dirty="0" smtClean="0">
                <a:solidFill>
                  <a:schemeClr val="tx1"/>
                </a:solidFill>
                <a:effectLst/>
              </a:rPr>
            </a:br>
            <a:r>
              <a:rPr lang="en-US" sz="2800" dirty="0" smtClean="0">
                <a:solidFill>
                  <a:schemeClr val="tx1"/>
                </a:solidFill>
                <a:effectLst/>
              </a:rPr>
              <a:t>Hemoglobin level rose to 11 g/</a:t>
            </a:r>
            <a:r>
              <a:rPr lang="en-US" sz="2800" dirty="0" err="1" smtClean="0">
                <a:solidFill>
                  <a:schemeClr val="tx1"/>
                </a:solidFill>
                <a:effectLst/>
              </a:rPr>
              <a:t>dL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, concomitantly with the improvement of hemolytic signs. </a:t>
            </a:r>
            <a:br>
              <a:rPr lang="en-US" sz="2800" dirty="0" smtClean="0">
                <a:solidFill>
                  <a:schemeClr val="tx1"/>
                </a:solidFill>
                <a:effectLst/>
              </a:rPr>
            </a:br>
            <a:r>
              <a:rPr lang="en-US" sz="28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800" dirty="0" smtClean="0">
                <a:solidFill>
                  <a:schemeClr val="tx1"/>
                </a:solidFill>
                <a:effectLst/>
              </a:rPr>
            </a:br>
            <a:r>
              <a:rPr lang="en-US" sz="2800" dirty="0" smtClean="0">
                <a:solidFill>
                  <a:schemeClr val="tx1"/>
                </a:solidFill>
                <a:effectLst/>
              </a:rPr>
              <a:t>A reduction of positivity of both direct and indirect </a:t>
            </a:r>
            <a:r>
              <a:rPr lang="en-US" sz="2800" dirty="0" err="1" smtClean="0">
                <a:solidFill>
                  <a:schemeClr val="tx1"/>
                </a:solidFill>
                <a:effectLst/>
              </a:rPr>
              <a:t>antiglobulin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 tests (polyvalent serum +  ; C3d +  ; </a:t>
            </a:r>
            <a:r>
              <a:rPr lang="en-US" sz="2800" dirty="0" err="1" smtClean="0">
                <a:solidFill>
                  <a:schemeClr val="tx1"/>
                </a:solidFill>
                <a:effectLst/>
              </a:rPr>
              <a:t>IgG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+  ), as well as a reduction of cold agglutinin titers (1:128), was observed 8 weeks after corticosteroid therapy.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1196752"/>
            <a:ext cx="7994848" cy="5184576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dirty="0" smtClean="0">
                <a:solidFill>
                  <a:schemeClr val="tx1"/>
                </a:solidFill>
                <a:effectLst/>
              </a:rPr>
              <a:t>Three months later, corticosteroids were tapered to a maintenance dose of 25 mg daily. </a:t>
            </a:r>
            <a:br>
              <a:rPr lang="en-US" sz="2800" dirty="0" smtClean="0">
                <a:solidFill>
                  <a:schemeClr val="tx1"/>
                </a:solidFill>
                <a:effectLst/>
              </a:rPr>
            </a:br>
            <a:r>
              <a:rPr lang="en-US" sz="28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800" dirty="0" smtClean="0">
                <a:solidFill>
                  <a:schemeClr val="tx1"/>
                </a:solidFill>
                <a:effectLst/>
              </a:rPr>
            </a:br>
            <a:r>
              <a:rPr lang="en-US" sz="2800" dirty="0" err="1" smtClean="0">
                <a:solidFill>
                  <a:schemeClr val="tx1"/>
                </a:solidFill>
                <a:effectLst/>
              </a:rPr>
              <a:t>Hemolysis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 recurred again with the fall of hemoglobin to 7 g/</a:t>
            </a:r>
            <a:r>
              <a:rPr lang="en-US" sz="2800" dirty="0" err="1" smtClean="0">
                <a:solidFill>
                  <a:schemeClr val="tx1"/>
                </a:solidFill>
                <a:effectLst/>
              </a:rPr>
              <a:t>dL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. </a:t>
            </a:r>
            <a:br>
              <a:rPr lang="en-US" sz="2800" dirty="0" smtClean="0">
                <a:solidFill>
                  <a:schemeClr val="tx1"/>
                </a:solidFill>
                <a:effectLst/>
              </a:rPr>
            </a:br>
            <a:r>
              <a:rPr lang="en-US" sz="28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800" dirty="0" smtClean="0">
                <a:solidFill>
                  <a:schemeClr val="tx1"/>
                </a:solidFill>
                <a:effectLst/>
              </a:rPr>
            </a:br>
            <a:r>
              <a:rPr lang="en-US" sz="2800" dirty="0" smtClean="0">
                <a:solidFill>
                  <a:schemeClr val="tx1"/>
                </a:solidFill>
                <a:effectLst/>
              </a:rPr>
              <a:t>The direct </a:t>
            </a:r>
            <a:r>
              <a:rPr lang="en-US" sz="2800" dirty="0" err="1" smtClean="0">
                <a:solidFill>
                  <a:schemeClr val="tx1"/>
                </a:solidFill>
                <a:effectLst/>
              </a:rPr>
              <a:t>antiglobulin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 test recurred positive for polyvalent serum (+++), complement (+++), and </a:t>
            </a:r>
            <a:r>
              <a:rPr lang="en-US" sz="2800" dirty="0" err="1" smtClean="0">
                <a:solidFill>
                  <a:schemeClr val="tx1"/>
                </a:solidFill>
                <a:effectLst/>
              </a:rPr>
              <a:t>IgG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 (+++), while cold agglutinin titers again became strongly positive (1:256). </a:t>
            </a:r>
            <a:br>
              <a:rPr lang="en-US" sz="2800" dirty="0" smtClean="0">
                <a:solidFill>
                  <a:schemeClr val="tx1"/>
                </a:solidFill>
                <a:effectLst/>
              </a:rPr>
            </a:br>
            <a:endParaRPr lang="en-US" sz="2800" dirty="0" smtClean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4374232"/>
          </a:xfrm>
        </p:spPr>
        <p:txBody>
          <a:bodyPr/>
          <a:lstStyle/>
          <a:p>
            <a:pPr algn="l" eaLnBrk="1" hangingPunct="1"/>
            <a:r>
              <a:rPr lang="en-US" sz="2800" dirty="0" err="1" smtClean="0">
                <a:solidFill>
                  <a:schemeClr val="tx1"/>
                </a:solidFill>
                <a:effectLst/>
              </a:rPr>
              <a:t>Immunophenotyping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 of bone marrow cells showed that 10% of all the cells were CD20 and CD19 positive. </a:t>
            </a:r>
            <a:br>
              <a:rPr lang="en-US" sz="2800" dirty="0" smtClean="0">
                <a:solidFill>
                  <a:schemeClr val="tx1"/>
                </a:solidFill>
                <a:effectLst/>
              </a:rPr>
            </a:br>
            <a:r>
              <a:rPr lang="en-US" sz="2800" dirty="0" smtClean="0">
                <a:solidFill>
                  <a:schemeClr val="tx1"/>
                </a:solidFill>
                <a:effectLst/>
              </a:rPr>
              <a:t>CD20 is widely expressed on B-cells. </a:t>
            </a:r>
            <a:br>
              <a:rPr lang="en-US" sz="2800" dirty="0" smtClean="0">
                <a:solidFill>
                  <a:schemeClr val="tx1"/>
                </a:solidFill>
                <a:effectLst/>
              </a:rPr>
            </a:br>
            <a:r>
              <a:rPr lang="en-US" sz="28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800" dirty="0" smtClean="0">
                <a:solidFill>
                  <a:schemeClr val="tx1"/>
                </a:solidFill>
                <a:effectLst/>
              </a:rPr>
            </a:br>
            <a:r>
              <a:rPr lang="en-US" sz="2800" dirty="0" smtClean="0">
                <a:solidFill>
                  <a:schemeClr val="tx1"/>
                </a:solidFill>
                <a:effectLst/>
              </a:rPr>
              <a:t>CD20 could play a role in Ca2+ influx across plasma membranes, maintaining intracellular Ca2+ concentration and allowing activation of B cells. </a:t>
            </a:r>
            <a:br>
              <a:rPr lang="en-US" sz="2800" dirty="0" smtClean="0">
                <a:solidFill>
                  <a:schemeClr val="tx1"/>
                </a:solidFill>
                <a:effectLst/>
              </a:rPr>
            </a:br>
            <a:endParaRPr lang="en-US" sz="2800" dirty="0" smtClean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1124744"/>
            <a:ext cx="8229600" cy="4896544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b="1" dirty="0" err="1" smtClean="0">
                <a:solidFill>
                  <a:schemeClr val="tx1"/>
                </a:solidFill>
                <a:effectLst/>
              </a:rPr>
              <a:t>Rituximab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 is a monoclonal antibody that binds to CD 20</a:t>
            </a:r>
            <a:br>
              <a:rPr lang="en-US" sz="2800" dirty="0" smtClean="0">
                <a:solidFill>
                  <a:schemeClr val="tx1"/>
                </a:solidFill>
                <a:effectLst/>
              </a:rPr>
            </a:br>
            <a:r>
              <a:rPr lang="en-US" sz="28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800" dirty="0" smtClean="0">
                <a:solidFill>
                  <a:schemeClr val="tx1"/>
                </a:solidFill>
                <a:effectLst/>
              </a:rPr>
            </a:br>
            <a:r>
              <a:rPr lang="en-US" sz="2800" dirty="0" err="1" smtClean="0">
                <a:solidFill>
                  <a:schemeClr val="tx1"/>
                </a:solidFill>
                <a:effectLst/>
              </a:rPr>
              <a:t>Rituximab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 was started at the dose of 375 mg/</a:t>
            </a:r>
            <a:r>
              <a:rPr lang="en-US" sz="2800" dirty="0" err="1" smtClean="0">
                <a:solidFill>
                  <a:schemeClr val="tx1"/>
                </a:solidFill>
                <a:effectLst/>
              </a:rPr>
              <a:t>mq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 once weekly, for a total of 4 doses </a:t>
            </a:r>
            <a:br>
              <a:rPr lang="en-US" sz="2800" dirty="0" smtClean="0">
                <a:solidFill>
                  <a:schemeClr val="tx1"/>
                </a:solidFill>
                <a:effectLst/>
              </a:rPr>
            </a:br>
            <a:r>
              <a:rPr lang="en-US" sz="28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800" dirty="0" smtClean="0">
                <a:solidFill>
                  <a:schemeClr val="tx1"/>
                </a:solidFill>
                <a:effectLst/>
              </a:rPr>
            </a:br>
            <a:r>
              <a:rPr lang="en-US" sz="2800" dirty="0" smtClean="0">
                <a:solidFill>
                  <a:schemeClr val="tx1"/>
                </a:solidFill>
                <a:effectLst/>
              </a:rPr>
              <a:t>Hemoglobin value reached 13.5 g/</a:t>
            </a:r>
            <a:r>
              <a:rPr lang="en-US" sz="2800" dirty="0" err="1" smtClean="0">
                <a:solidFill>
                  <a:schemeClr val="tx1"/>
                </a:solidFill>
                <a:effectLst/>
              </a:rPr>
              <a:t>dL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 just before the third dose, although biochemical signs of </a:t>
            </a:r>
            <a:r>
              <a:rPr lang="en-US" sz="2800" dirty="0" err="1" smtClean="0">
                <a:solidFill>
                  <a:schemeClr val="tx1"/>
                </a:solidFill>
                <a:effectLst/>
              </a:rPr>
              <a:t>hemolysis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 remained substantially unaltered. </a:t>
            </a:r>
            <a:br>
              <a:rPr lang="en-US" sz="2800" dirty="0" smtClean="0">
                <a:solidFill>
                  <a:schemeClr val="tx1"/>
                </a:solidFill>
                <a:effectLst/>
              </a:rPr>
            </a:br>
            <a:endParaRPr lang="en-US" sz="2800" dirty="0" smtClean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196752"/>
            <a:ext cx="8229600" cy="432048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smtClean="0">
                <a:solidFill>
                  <a:schemeClr val="tx1"/>
                </a:solidFill>
                <a:effectLst/>
              </a:rPr>
              <a:t>At the end of therapy, the hemolytic signs disappeared, the direct and indirect </a:t>
            </a:r>
            <a:r>
              <a:rPr lang="en-US" sz="3200" dirty="0" err="1" smtClean="0">
                <a:solidFill>
                  <a:schemeClr val="tx1"/>
                </a:solidFill>
                <a:effectLst/>
              </a:rPr>
              <a:t>antiglobulin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 tests became negative, and cold agglutinin titers fell to 1:32 </a:t>
            </a:r>
            <a:br>
              <a:rPr lang="en-US" sz="3200" dirty="0" smtClean="0">
                <a:solidFill>
                  <a:schemeClr val="tx1"/>
                </a:solidFill>
                <a:effectLst/>
              </a:rPr>
            </a:br>
            <a:r>
              <a:rPr lang="en-US" sz="32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3200" dirty="0" smtClean="0">
                <a:solidFill>
                  <a:schemeClr val="tx1"/>
                </a:solidFill>
                <a:effectLst/>
              </a:rPr>
            </a:br>
            <a:r>
              <a:rPr lang="en-US" sz="3200" dirty="0" err="1" smtClean="0">
                <a:solidFill>
                  <a:schemeClr val="tx1"/>
                </a:solidFill>
                <a:effectLst/>
              </a:rPr>
              <a:t>Immunophenotyping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 of bone marrow cells showed the absence of CD20 and CD19 B cells.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en-US" dirty="0" err="1" smtClean="0"/>
              <a:t>Haemolisis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7544" y="1268760"/>
            <a:ext cx="4040188" cy="659352"/>
          </a:xfrm>
        </p:spPr>
        <p:txBody>
          <a:bodyPr/>
          <a:lstStyle/>
          <a:p>
            <a:r>
              <a:rPr lang="en-US" dirty="0" err="1" smtClean="0"/>
              <a:t>Extravascular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988840"/>
            <a:ext cx="1903570" cy="437148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Hb</a:t>
            </a:r>
            <a:r>
              <a:rPr lang="ru-RU" dirty="0" smtClean="0"/>
              <a:t>     </a:t>
            </a:r>
          </a:p>
          <a:p>
            <a:pPr marL="0" indent="0">
              <a:buNone/>
            </a:pPr>
            <a:r>
              <a:rPr lang="en-US" dirty="0" err="1" smtClean="0"/>
              <a:t>billiverdin</a:t>
            </a:r>
            <a:endParaRPr lang="ru-RU" dirty="0" smtClean="0"/>
          </a:p>
          <a:p>
            <a:pPr marL="0" indent="0">
              <a:buNone/>
            </a:pPr>
            <a:r>
              <a:rPr lang="en-US" dirty="0" err="1" smtClean="0"/>
              <a:t>urobilin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Indirect </a:t>
            </a:r>
            <a:r>
              <a:rPr lang="en-US" dirty="0" err="1" smtClean="0"/>
              <a:t>bilirubin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Direct </a:t>
            </a:r>
            <a:r>
              <a:rPr lang="en-US" dirty="0" err="1" smtClean="0"/>
              <a:t>bilirubin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en-US" dirty="0" err="1" smtClean="0"/>
              <a:t>urobilin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en-US" dirty="0" err="1" smtClean="0"/>
              <a:t>stercobilin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72602" y="1884600"/>
            <a:ext cx="2286000" cy="48690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ru-RU" sz="10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200" dirty="0" smtClean="0">
                <a:solidFill>
                  <a:prstClr val="black"/>
                </a:solidFill>
              </a:rPr>
              <a:t>Macrophages of the spleen</a:t>
            </a:r>
            <a:endParaRPr lang="ru-RU" sz="22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ru-RU" sz="22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ru-RU" sz="10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200" dirty="0" smtClean="0">
                <a:solidFill>
                  <a:prstClr val="black"/>
                </a:solidFill>
              </a:rPr>
              <a:t>blood</a:t>
            </a:r>
            <a:endParaRPr lang="ru-RU" sz="22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ru-RU" sz="22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ru-RU" sz="10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200" dirty="0" smtClean="0">
                <a:solidFill>
                  <a:prstClr val="black"/>
                </a:solidFill>
              </a:rPr>
              <a:t>Liver, bile</a:t>
            </a:r>
            <a:endParaRPr lang="ru-RU" sz="2200" dirty="0" smtClean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endParaRPr lang="ru-RU" sz="2200" dirty="0" smtClean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200" dirty="0" smtClean="0">
                <a:solidFill>
                  <a:prstClr val="black"/>
                </a:solidFill>
              </a:rPr>
              <a:t>urea</a:t>
            </a:r>
            <a:endParaRPr lang="ru-RU" sz="2200" dirty="0" smtClean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endParaRPr lang="ru-RU" sz="1400" dirty="0" smtClean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200" dirty="0" smtClean="0">
                <a:solidFill>
                  <a:prstClr val="black"/>
                </a:solidFill>
              </a:rPr>
              <a:t>feces</a:t>
            </a:r>
            <a:endParaRPr lang="ru-RU" sz="22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ru-RU" sz="2200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3528" y="1881184"/>
            <a:ext cx="2016224" cy="1249288"/>
          </a:xfrm>
          <a:prstGeom prst="roundRect">
            <a:avLst>
              <a:gd name="adj" fmla="val 18331"/>
            </a:avLst>
          </a:prstGeom>
          <a:solidFill>
            <a:schemeClr val="accent1">
              <a:lumMod val="20000"/>
              <a:lumOff val="8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3284984"/>
            <a:ext cx="2016224" cy="81724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1520" y="4221088"/>
            <a:ext cx="2088232" cy="81724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72538" y="5229200"/>
            <a:ext cx="2088232" cy="52920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2538" y="5885509"/>
            <a:ext cx="2088232" cy="50405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5"/>
          <p:cNvSpPr txBox="1">
            <a:spLocks/>
          </p:cNvSpPr>
          <p:nvPr/>
        </p:nvSpPr>
        <p:spPr>
          <a:xfrm>
            <a:off x="4658602" y="1268023"/>
            <a:ext cx="4041775" cy="654843"/>
          </a:xfrm>
          <a:prstGeom prst="rect">
            <a:avLst/>
          </a:prstGeom>
        </p:spPr>
        <p:txBody>
          <a:bodyPr vert="horz" lIns="45720" tIns="0" rIns="45720" bIns="0" anchor="ctr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400" b="1" kern="1200" cap="none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Intravascular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27984" y="1970838"/>
            <a:ext cx="2088232" cy="102853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одержимое 4"/>
          <p:cNvSpPr>
            <a:spLocks noGrp="1"/>
          </p:cNvSpPr>
          <p:nvPr>
            <p:ph sz="quarter" idx="2"/>
          </p:nvPr>
        </p:nvSpPr>
        <p:spPr>
          <a:xfrm>
            <a:off x="4520315" y="2050536"/>
            <a:ext cx="1903570" cy="91058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haemoglobin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gaptoglobin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α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globulin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684576" y="1963923"/>
            <a:ext cx="2088232" cy="889013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Free Hb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686599" y="4844980"/>
            <a:ext cx="2088232" cy="69013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ferritin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hemosiderin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684576" y="5702874"/>
            <a:ext cx="2088232" cy="69013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Free Hb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Содержимое 4"/>
          <p:cNvSpPr>
            <a:spLocks noGrp="1"/>
          </p:cNvSpPr>
          <p:nvPr>
            <p:ph sz="quarter" idx="2"/>
          </p:nvPr>
        </p:nvSpPr>
        <p:spPr>
          <a:xfrm>
            <a:off x="4427984" y="3719124"/>
            <a:ext cx="2088231" cy="11258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RES</a:t>
            </a:r>
            <a:r>
              <a:rPr lang="ru-RU" dirty="0" smtClean="0"/>
              <a:t>: </a:t>
            </a:r>
            <a:r>
              <a:rPr lang="en-US" dirty="0" smtClean="0"/>
              <a:t>spleen, lymph nodes and BM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9" name="Содержимое 4"/>
          <p:cNvSpPr>
            <a:spLocks noGrp="1"/>
          </p:cNvSpPr>
          <p:nvPr>
            <p:ph sz="quarter" idx="2"/>
          </p:nvPr>
        </p:nvSpPr>
        <p:spPr>
          <a:xfrm>
            <a:off x="6686599" y="3551680"/>
            <a:ext cx="1903570" cy="6694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Renal tubes</a:t>
            </a:r>
            <a:endParaRPr lang="ru-RU" dirty="0"/>
          </a:p>
        </p:txBody>
      </p:sp>
      <p:cxnSp>
        <p:nvCxnSpPr>
          <p:cNvPr id="42" name="Прямая со стрелкой 41"/>
          <p:cNvCxnSpPr>
            <a:stCxn id="21" idx="2"/>
            <a:endCxn id="37" idx="0"/>
          </p:cNvCxnSpPr>
          <p:nvPr/>
        </p:nvCxnSpPr>
        <p:spPr>
          <a:xfrm>
            <a:off x="5472100" y="2999375"/>
            <a:ext cx="0" cy="719749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27" idx="2"/>
          </p:cNvCxnSpPr>
          <p:nvPr/>
        </p:nvCxnSpPr>
        <p:spPr>
          <a:xfrm>
            <a:off x="7728692" y="2852936"/>
            <a:ext cx="2023" cy="648072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endCxn id="28" idx="0"/>
          </p:cNvCxnSpPr>
          <p:nvPr/>
        </p:nvCxnSpPr>
        <p:spPr>
          <a:xfrm>
            <a:off x="7728692" y="4196908"/>
            <a:ext cx="2023" cy="648072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 flipV="1">
            <a:off x="3203848" y="2999375"/>
            <a:ext cx="1080120" cy="719749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8850" name="Picture 2" descr="Картинки по запросу эритроци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3717032"/>
            <a:ext cx="8208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Thank you for attention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2351</TotalTime>
  <Words>3157</Words>
  <Application>Microsoft Office PowerPoint</Application>
  <PresentationFormat>Экран (4:3)</PresentationFormat>
  <Paragraphs>634</Paragraphs>
  <Slides>90</Slides>
  <Notes>17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8" baseType="lpstr">
      <vt:lpstr>Calibri</vt:lpstr>
      <vt:lpstr>Constantia</vt:lpstr>
      <vt:lpstr>Symbol</vt:lpstr>
      <vt:lpstr>Times New Roman</vt:lpstr>
      <vt:lpstr>Wingdings</vt:lpstr>
      <vt:lpstr>Wingdings 2</vt:lpstr>
      <vt:lpstr>Поток</vt:lpstr>
      <vt:lpstr>Photo Editor Photo</vt:lpstr>
      <vt:lpstr>Haemolytic anaemias</vt:lpstr>
      <vt:lpstr>Hemolytic Anemia</vt:lpstr>
      <vt:lpstr>Red cells defect (mostly inherited) </vt:lpstr>
      <vt:lpstr>Презентация PowerPoint</vt:lpstr>
      <vt:lpstr>Haemolytic anaemias</vt:lpstr>
      <vt:lpstr>Презентация PowerPoint</vt:lpstr>
      <vt:lpstr>Презентация PowerPoint</vt:lpstr>
      <vt:lpstr>Презентация PowerPoint</vt:lpstr>
      <vt:lpstr>Haemolisis </vt:lpstr>
      <vt:lpstr>Презентация PowerPoint</vt:lpstr>
      <vt:lpstr>Membrane defects</vt:lpstr>
      <vt:lpstr>Презентация PowerPoint</vt:lpstr>
      <vt:lpstr>Hereditary spherocytosis  (Minkovsky-Shaffar disease) </vt:lpstr>
      <vt:lpstr>Spherocytosis pathogenesis </vt:lpstr>
      <vt:lpstr>Презентация PowerPoint</vt:lpstr>
      <vt:lpstr>Clinics</vt:lpstr>
      <vt:lpstr>Complications</vt:lpstr>
      <vt:lpstr>Spherocytosis diagnosis</vt:lpstr>
      <vt:lpstr>Spherocytosis treatment</vt:lpstr>
      <vt:lpstr>Презентация PowerPoint</vt:lpstr>
      <vt:lpstr>H Ovalocytosis/Elliptocytosis</vt:lpstr>
      <vt:lpstr>Hereditary Stomatocytosis</vt:lpstr>
      <vt:lpstr>H Acanthocytosis</vt:lpstr>
      <vt:lpstr>Презентация PowerPoint</vt:lpstr>
      <vt:lpstr>Haemoglobin defects</vt:lpstr>
      <vt:lpstr>Sickle cell disease (SCD)</vt:lpstr>
      <vt:lpstr>Презентация PowerPoint</vt:lpstr>
      <vt:lpstr>Презентация PowerPoint</vt:lpstr>
      <vt:lpstr> SCD clinics</vt:lpstr>
      <vt:lpstr>SCD clinics</vt:lpstr>
      <vt:lpstr>Презентация PowerPoint</vt:lpstr>
      <vt:lpstr>Diagnostics </vt:lpstr>
      <vt:lpstr>Treatment </vt:lpstr>
      <vt:lpstr>Thalassaemias </vt:lpstr>
      <vt:lpstr>D. Thalassemias </vt:lpstr>
      <vt:lpstr>β-thalassemias</vt:lpstr>
      <vt:lpstr>β-thalassemias</vt:lpstr>
      <vt:lpstr>Beta Thal Major (Homozygous)</vt:lpstr>
      <vt:lpstr>Diagnostics</vt:lpstr>
      <vt:lpstr>Target cells</vt:lpstr>
      <vt:lpstr>Treatment </vt:lpstr>
      <vt:lpstr>α-thalassemias</vt:lpstr>
      <vt:lpstr>Alpha Thal Intermedia = Hgb H Disease</vt:lpstr>
      <vt:lpstr>Red Cell Enzymopathies</vt:lpstr>
      <vt:lpstr>Glucose-6-phosphate dehydrogenase (G6PD) deficiency</vt:lpstr>
      <vt:lpstr>Презентация PowerPoint</vt:lpstr>
      <vt:lpstr>Презентация PowerPoint</vt:lpstr>
      <vt:lpstr>Презентация PowerPoint</vt:lpstr>
      <vt:lpstr>Презентация PowerPoint</vt:lpstr>
      <vt:lpstr> Autoimmune Hemolytic Anemias</vt:lpstr>
      <vt:lpstr>Direct Antiglobulin Test (DAT)</vt:lpstr>
      <vt:lpstr>Serologic Investigation of a positive DAT</vt:lpstr>
      <vt:lpstr>Positive DAT may result from:</vt:lpstr>
      <vt:lpstr>If there is no evidence of increased red cell destruction (anemia,  reticulocytes,  LDH,  haptoglobin, hemoglobinemia, hemoglobinuria, etc), no further work-up of a positive DAT is necessary</vt:lpstr>
      <vt:lpstr>Questions to ask…</vt:lpstr>
      <vt:lpstr>Hemolysis</vt:lpstr>
      <vt:lpstr>Intravascular vs. Extravascular</vt:lpstr>
      <vt:lpstr>Classification</vt:lpstr>
      <vt:lpstr>Warm vs. Cold Auto</vt:lpstr>
      <vt:lpstr>Warm Auto</vt:lpstr>
      <vt:lpstr>WAIHA Serologic Investigation</vt:lpstr>
      <vt:lpstr>WAIHA Serologic Investigation</vt:lpstr>
      <vt:lpstr>WAIHA Underlying Alloantibodies</vt:lpstr>
      <vt:lpstr>Don’t wait to transfuse</vt:lpstr>
      <vt:lpstr>Therapy</vt:lpstr>
      <vt:lpstr>Selection of  Blood</vt:lpstr>
      <vt:lpstr>Cold Auto</vt:lpstr>
      <vt:lpstr>CAIHA Serologic Investigation</vt:lpstr>
      <vt:lpstr>CAIHA Serologic Investigation</vt:lpstr>
      <vt:lpstr>Cold Auto Treatment</vt:lpstr>
      <vt:lpstr>Cold Auto Transfuse</vt:lpstr>
      <vt:lpstr>Paroxysmal Cold Hemoglobinuria</vt:lpstr>
      <vt:lpstr>PCH Serologic Investigation</vt:lpstr>
      <vt:lpstr>Donath-Landsteiner Test (Biphasic Hemolysis)</vt:lpstr>
      <vt:lpstr>PCH</vt:lpstr>
      <vt:lpstr>DIHA</vt:lpstr>
      <vt:lpstr>Haptenic (e.g. Penicillin, Cephalosporins)</vt:lpstr>
      <vt:lpstr>Immune Complex (e.g. ceftriaxone)</vt:lpstr>
      <vt:lpstr>Drug-independent AIHA (e.g. alpha-methyldopa)</vt:lpstr>
      <vt:lpstr>AIHA treatment</vt:lpstr>
      <vt:lpstr>Non-Immune Acquired Hemolytic Anemia</vt:lpstr>
      <vt:lpstr>Презентация PowerPoint</vt:lpstr>
      <vt:lpstr>Acquired hemolysis</vt:lpstr>
      <vt:lpstr>           The direct antiglobulin test was positive for complement (C3d) (++), and IgG (++-).   Also was positive for agglutinins of IgM type and had a titer of 1:1024.   Serologies for human immunodeficiency virus, hepatitis B and C viruses, and Mycoplasma pneumoniae were negative.   Rheumatoid factor and antinuclear antibodies were undetectable. </vt:lpstr>
      <vt:lpstr>Prednisone therapy was started at a dose of 1 mg/kg intravenously, daily.  Hemoglobin level rose to 11 g/dL, concomitantly with the improvement of hemolytic signs.   A reduction of positivity of both direct and indirect antiglobulin tests (polyvalent serum +  ; C3d +  ; IgG+  ), as well as a reduction of cold agglutinin titers (1:128), was observed 8 weeks after corticosteroid therapy.</vt:lpstr>
      <vt:lpstr>Three months later, corticosteroids were tapered to a maintenance dose of 25 mg daily.   Hemolysis recurred again with the fall of hemoglobin to 7 g/dL.   The direct antiglobulin test recurred positive for polyvalent serum (+++), complement (+++), and IgG (+++), while cold agglutinin titers again became strongly positive (1:256).  </vt:lpstr>
      <vt:lpstr>Immunophenotyping of bone marrow cells showed that 10% of all the cells were CD20 and CD19 positive.  CD20 is widely expressed on B-cells.   CD20 could play a role in Ca2+ influx across plasma membranes, maintaining intracellular Ca2+ concentration and allowing activation of B cells.  </vt:lpstr>
      <vt:lpstr>Rituximab is a monoclonal antibody that binds to CD 20  Rituximab was started at the dose of 375 mg/mq once weekly, for a total of 4 doses   Hemoglobin value reached 13.5 g/dL just before the third dose, although biochemical signs of hemolysis remained substantially unaltered.  </vt:lpstr>
      <vt:lpstr>At the end of therapy, the hemolytic signs disappeared, the direct and indirect antiglobulin tests became negative, and cold agglutinin titers fell to 1:32   Immunophenotyping of bone marrow cells showed the absence of CD20 and CD19 B cells.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васюня</dc:creator>
  <cp:lastModifiedBy>User</cp:lastModifiedBy>
  <cp:revision>169</cp:revision>
  <dcterms:created xsi:type="dcterms:W3CDTF">2012-02-14T17:43:53Z</dcterms:created>
  <dcterms:modified xsi:type="dcterms:W3CDTF">2020-06-15T01:51:11Z</dcterms:modified>
</cp:coreProperties>
</file>